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handoutMasterIdLst>
    <p:handoutMasterId r:id="rId29"/>
  </p:handoutMasterIdLst>
  <p:sldIdLst>
    <p:sldId id="256" r:id="rId3"/>
    <p:sldId id="257" r:id="rId4"/>
    <p:sldId id="258" r:id="rId5"/>
    <p:sldId id="285" r:id="rId6"/>
    <p:sldId id="259" r:id="rId7"/>
    <p:sldId id="289" r:id="rId8"/>
    <p:sldId id="286" r:id="rId9"/>
    <p:sldId id="274" r:id="rId10"/>
    <p:sldId id="260" r:id="rId11"/>
    <p:sldId id="261" r:id="rId12"/>
    <p:sldId id="275" r:id="rId13"/>
    <p:sldId id="262" r:id="rId14"/>
    <p:sldId id="263" r:id="rId15"/>
    <p:sldId id="264" r:id="rId16"/>
    <p:sldId id="279" r:id="rId17"/>
    <p:sldId id="280" r:id="rId18"/>
    <p:sldId id="276" r:id="rId19"/>
    <p:sldId id="290" r:id="rId20"/>
    <p:sldId id="292" r:id="rId21"/>
    <p:sldId id="277" r:id="rId22"/>
    <p:sldId id="284" r:id="rId23"/>
    <p:sldId id="281" r:id="rId24"/>
    <p:sldId id="282" r:id="rId25"/>
    <p:sldId id="278" r:id="rId26"/>
    <p:sldId id="288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0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9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F7249-BE6C-4F8E-B9E5-5EAAECB0F494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F869F-9CF2-457A-8027-83984E513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861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6F97F6-ABA8-49F3-B6DE-E80B2B5C1944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F256C4-652E-414E-A3BC-A88F4751D26C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97F6-ABA8-49F3-B6DE-E80B2B5C1944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6C4-652E-414E-A3BC-A88F4751D26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97F6-ABA8-49F3-B6DE-E80B2B5C1944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6C4-652E-414E-A3BC-A88F4751D26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6F97F6-ABA8-49F3-B6DE-E80B2B5C1944}" type="datetimeFigureOut">
              <a:rPr lang="ru-RU" smtClean="0">
                <a:solidFill>
                  <a:srgbClr val="ECE9C6"/>
                </a:solidFill>
              </a:rPr>
              <a:pPr/>
              <a:t>01.02.2024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F256C4-652E-414E-A3BC-A88F4751D26C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ECE9C6">
                      <a:alpha val="60000"/>
                    </a:srgbClr>
                  </a:solidFill>
                </a:ln>
                <a:solidFill>
                  <a:srgbClr val="ECE9C6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584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97F6-ABA8-49F3-B6DE-E80B2B5C1944}" type="datetimeFigureOut">
              <a:rPr lang="ru-RU" smtClean="0">
                <a:solidFill>
                  <a:srgbClr val="92D050"/>
                </a:solidFill>
              </a:rPr>
              <a:pPr/>
              <a:t>01.02.2024</a:t>
            </a:fld>
            <a:endParaRPr lang="ru-RU">
              <a:solidFill>
                <a:srgbClr val="92D0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2D0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6C4-652E-414E-A3BC-A88F4751D26C}" type="slidenum">
              <a:rPr lang="ru-RU" smtClean="0">
                <a:solidFill>
                  <a:srgbClr val="92D050"/>
                </a:solidFill>
              </a:rPr>
              <a:pPr/>
              <a:t>‹#›</a:t>
            </a:fld>
            <a:endParaRPr lang="ru-RU">
              <a:solidFill>
                <a:srgbClr val="92D05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92D050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92D050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5905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92D050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92D050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97F6-ABA8-49F3-B6DE-E80B2B5C1944}" type="datetimeFigureOut">
              <a:rPr lang="ru-RU" smtClean="0">
                <a:solidFill>
                  <a:srgbClr val="92D050"/>
                </a:solidFill>
              </a:rPr>
              <a:pPr/>
              <a:t>01.02.2024</a:t>
            </a:fld>
            <a:endParaRPr lang="ru-RU">
              <a:solidFill>
                <a:srgbClr val="92D0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2D0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6C4-652E-414E-A3BC-A88F4751D26C}" type="slidenum">
              <a:rPr lang="ru-RU" smtClean="0">
                <a:solidFill>
                  <a:srgbClr val="92D050"/>
                </a:solidFill>
              </a:rPr>
              <a:pPr/>
              <a:t>‹#›</a:t>
            </a:fld>
            <a:endParaRPr lang="ru-RU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81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97F6-ABA8-49F3-B6DE-E80B2B5C1944}" type="datetimeFigureOut">
              <a:rPr lang="ru-RU" smtClean="0">
                <a:solidFill>
                  <a:srgbClr val="92D050"/>
                </a:solidFill>
              </a:rPr>
              <a:pPr/>
              <a:t>01.02.2024</a:t>
            </a:fld>
            <a:endParaRPr lang="ru-RU">
              <a:solidFill>
                <a:srgbClr val="92D0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2D05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6C4-652E-414E-A3BC-A88F4751D26C}" type="slidenum">
              <a:rPr lang="ru-RU" smtClean="0">
                <a:solidFill>
                  <a:srgbClr val="92D050"/>
                </a:solidFill>
              </a:rPr>
              <a:pPr/>
              <a:t>‹#›</a:t>
            </a:fld>
            <a:endParaRPr lang="ru-RU">
              <a:solidFill>
                <a:srgbClr val="92D050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92D050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92D050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96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97F6-ABA8-49F3-B6DE-E80B2B5C1944}" type="datetimeFigureOut">
              <a:rPr lang="ru-RU" smtClean="0">
                <a:solidFill>
                  <a:srgbClr val="92D050"/>
                </a:solidFill>
              </a:rPr>
              <a:pPr/>
              <a:t>01.02.2024</a:t>
            </a:fld>
            <a:endParaRPr lang="ru-RU">
              <a:solidFill>
                <a:srgbClr val="92D05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2D05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6C4-652E-414E-A3BC-A88F4751D26C}" type="slidenum">
              <a:rPr lang="ru-RU" smtClean="0">
                <a:solidFill>
                  <a:srgbClr val="92D050"/>
                </a:solidFill>
              </a:rPr>
              <a:pPr/>
              <a:t>‹#›</a:t>
            </a:fld>
            <a:endParaRPr lang="ru-RU">
              <a:solidFill>
                <a:srgbClr val="92D05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92D050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92D050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3081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97F6-ABA8-49F3-B6DE-E80B2B5C1944}" type="datetimeFigureOut">
              <a:rPr lang="ru-RU" smtClean="0">
                <a:solidFill>
                  <a:srgbClr val="92D050"/>
                </a:solidFill>
              </a:rPr>
              <a:pPr/>
              <a:t>01.02.2024</a:t>
            </a:fld>
            <a:endParaRPr lang="ru-RU">
              <a:solidFill>
                <a:srgbClr val="92D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2D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6C4-652E-414E-A3BC-A88F4751D26C}" type="slidenum">
              <a:rPr lang="ru-RU" smtClean="0">
                <a:solidFill>
                  <a:srgbClr val="92D050"/>
                </a:solidFill>
              </a:rPr>
              <a:pPr/>
              <a:t>‹#›</a:t>
            </a:fld>
            <a:endParaRPr lang="ru-RU">
              <a:solidFill>
                <a:srgbClr val="92D05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92D050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92D050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4281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97F6-ABA8-49F3-B6DE-E80B2B5C1944}" type="datetimeFigureOut">
              <a:rPr lang="ru-RU" smtClean="0">
                <a:solidFill>
                  <a:srgbClr val="92D050"/>
                </a:solidFill>
              </a:rPr>
              <a:pPr/>
              <a:t>01.02.2024</a:t>
            </a:fld>
            <a:endParaRPr lang="ru-RU">
              <a:solidFill>
                <a:srgbClr val="92D05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6C4-652E-414E-A3BC-A88F4751D26C}" type="slidenum">
              <a:rPr lang="ru-RU" smtClean="0">
                <a:solidFill>
                  <a:srgbClr val="92D050"/>
                </a:solidFill>
              </a:rPr>
              <a:pPr/>
              <a:t>‹#›</a:t>
            </a:fld>
            <a:endParaRPr lang="ru-RU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71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97F6-ABA8-49F3-B6DE-E80B2B5C1944}" type="datetimeFigureOut">
              <a:rPr lang="ru-RU" smtClean="0">
                <a:solidFill>
                  <a:srgbClr val="92D050"/>
                </a:solidFill>
              </a:rPr>
              <a:pPr/>
              <a:t>01.02.2024</a:t>
            </a:fld>
            <a:endParaRPr lang="ru-RU">
              <a:solidFill>
                <a:srgbClr val="92D0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2D05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6C4-652E-414E-A3BC-A88F4751D26C}" type="slidenum">
              <a:rPr lang="ru-RU" smtClean="0">
                <a:solidFill>
                  <a:srgbClr val="92D050"/>
                </a:solidFill>
              </a:rPr>
              <a:pPr/>
              <a:t>‹#›</a:t>
            </a:fld>
            <a:endParaRPr lang="ru-RU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7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97F6-ABA8-49F3-B6DE-E80B2B5C1944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6C4-652E-414E-A3BC-A88F4751D26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97F6-ABA8-49F3-B6DE-E80B2B5C1944}" type="datetimeFigureOut">
              <a:rPr lang="ru-RU" smtClean="0">
                <a:solidFill>
                  <a:srgbClr val="92D050"/>
                </a:solidFill>
              </a:rPr>
              <a:pPr/>
              <a:t>01.02.2024</a:t>
            </a:fld>
            <a:endParaRPr lang="ru-RU">
              <a:solidFill>
                <a:srgbClr val="92D0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2D05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6C4-652E-414E-A3BC-A88F4751D26C}" type="slidenum">
              <a:rPr lang="ru-RU" smtClean="0">
                <a:solidFill>
                  <a:srgbClr val="92D050"/>
                </a:solidFill>
              </a:rPr>
              <a:pPr/>
              <a:t>‹#›</a:t>
            </a:fld>
            <a:endParaRPr lang="ru-RU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89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97F6-ABA8-49F3-B6DE-E80B2B5C1944}" type="datetimeFigureOut">
              <a:rPr lang="ru-RU" smtClean="0">
                <a:solidFill>
                  <a:srgbClr val="92D050"/>
                </a:solidFill>
              </a:rPr>
              <a:pPr/>
              <a:t>01.02.2024</a:t>
            </a:fld>
            <a:endParaRPr lang="ru-RU">
              <a:solidFill>
                <a:srgbClr val="92D0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2D0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6C4-652E-414E-A3BC-A88F4751D26C}" type="slidenum">
              <a:rPr lang="ru-RU" smtClean="0">
                <a:solidFill>
                  <a:srgbClr val="92D050"/>
                </a:solidFill>
              </a:rPr>
              <a:pPr/>
              <a:t>‹#›</a:t>
            </a:fld>
            <a:endParaRPr lang="ru-RU">
              <a:solidFill>
                <a:srgbClr val="92D05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92D050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92D050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8714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97F6-ABA8-49F3-B6DE-E80B2B5C1944}" type="datetimeFigureOut">
              <a:rPr lang="ru-RU" smtClean="0">
                <a:solidFill>
                  <a:srgbClr val="92D050"/>
                </a:solidFill>
              </a:rPr>
              <a:pPr/>
              <a:t>01.02.2024</a:t>
            </a:fld>
            <a:endParaRPr lang="ru-RU">
              <a:solidFill>
                <a:srgbClr val="92D0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2D0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6C4-652E-414E-A3BC-A88F4751D26C}" type="slidenum">
              <a:rPr lang="ru-RU" smtClean="0">
                <a:solidFill>
                  <a:srgbClr val="92D050"/>
                </a:solidFill>
              </a:rPr>
              <a:pPr/>
              <a:t>‹#›</a:t>
            </a:fld>
            <a:endParaRPr lang="ru-RU">
              <a:solidFill>
                <a:srgbClr val="92D05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92D050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92D050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129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97F6-ABA8-49F3-B6DE-E80B2B5C1944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6C4-652E-414E-A3BC-A88F4751D26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97F6-ABA8-49F3-B6DE-E80B2B5C1944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6C4-652E-414E-A3BC-A88F4751D26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97F6-ABA8-49F3-B6DE-E80B2B5C1944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6C4-652E-414E-A3BC-A88F4751D26C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97F6-ABA8-49F3-B6DE-E80B2B5C1944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6C4-652E-414E-A3BC-A88F4751D26C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97F6-ABA8-49F3-B6DE-E80B2B5C1944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6C4-652E-414E-A3BC-A88F4751D2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97F6-ABA8-49F3-B6DE-E80B2B5C1944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6C4-652E-414E-A3BC-A88F4751D2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97F6-ABA8-49F3-B6DE-E80B2B5C1944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6C4-652E-414E-A3BC-A88F4751D2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A6F97F6-ABA8-49F3-B6DE-E80B2B5C1944}" type="datetimeFigureOut">
              <a:rPr lang="ru-RU" smtClean="0"/>
              <a:t>01.02.2024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Филипенко Ольга Александровна</a:t>
            </a:r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779912" y="63813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A6F97F6-ABA8-49F3-B6DE-E80B2B5C1944}" type="datetimeFigureOut">
              <a:rPr lang="ru-RU" smtClean="0">
                <a:solidFill>
                  <a:srgbClr val="92D050"/>
                </a:solidFill>
              </a:rPr>
              <a:pPr/>
              <a:t>01.02.2024</a:t>
            </a:fld>
            <a:endParaRPr lang="ru-RU">
              <a:solidFill>
                <a:srgbClr val="92D0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92D0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3F256C4-652E-414E-A3BC-A88F4751D26C}" type="slidenum">
              <a:rPr lang="ru-RU" smtClean="0">
                <a:solidFill>
                  <a:srgbClr val="92D050"/>
                </a:solidFill>
              </a:rPr>
              <a:pPr/>
              <a:t>‹#›</a:t>
            </a:fld>
            <a:endParaRPr lang="ru-RU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2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3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12" Type="http://schemas.openxmlformats.org/officeDocument/2006/relationships/image" Target="../media/image72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5" Type="http://schemas.openxmlformats.org/officeDocument/2006/relationships/image" Target="../media/image7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Relationship Id="rId14" Type="http://schemas.openxmlformats.org/officeDocument/2006/relationships/image" Target="../media/image7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6.png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3" Type="http://schemas.openxmlformats.org/officeDocument/2006/relationships/image" Target="../media/image97.jpe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jpeg"/><Relationship Id="rId9" Type="http://schemas.openxmlformats.org/officeDocument/2006/relationships/image" Target="../media/image10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0" y="620688"/>
            <a:ext cx="7205084" cy="1008112"/>
          </a:xfrm>
        </p:spPr>
        <p:txBody>
          <a:bodyPr/>
          <a:lstStyle/>
          <a:p>
            <a:r>
              <a:rPr lang="ru-RU" sz="2400" dirty="0">
                <a:effectLst/>
              </a:rPr>
              <a:t>Краевое государственное бюджетное 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профессиональное образовательное учреждение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"Хабаровский технический колледж"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465004"/>
            <a:ext cx="8208912" cy="2808312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 Волонтерский отряд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     «Доброе сердце»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         ______________________________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      Наставник отряда: </a:t>
            </a:r>
            <a:r>
              <a:rPr lang="ru-RU" sz="1800" b="1" dirty="0" smtClean="0">
                <a:solidFill>
                  <a:srgbClr val="002060"/>
                </a:solidFill>
              </a:rPr>
              <a:t>воспитатель КГБ ПОУ ХТК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Филипенко Ольга Александровна</a:t>
            </a:r>
          </a:p>
        </p:txBody>
      </p:sp>
      <p:pic>
        <p:nvPicPr>
          <p:cNvPr id="1026" name="Picture 2" descr="C:\Users\User\Desktop\Презентация Доброе сердце\фото\Доброе сердце 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609020"/>
            <a:ext cx="133543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Презентация Доброе сердце\фото\ХТК 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0808"/>
            <a:ext cx="1164980" cy="12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79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0" y="404664"/>
            <a:ext cx="7205084" cy="324036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                </a:t>
            </a: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endParaRPr lang="ru-RU" sz="24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573016"/>
            <a:ext cx="8352928" cy="28803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204864"/>
            <a:ext cx="8208912" cy="2088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1F497D"/>
                </a:solidFill>
                <a:latin typeface="Arial"/>
                <a:ea typeface="Calibri"/>
                <a:cs typeface="Times New Roman"/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Волонтеры отряда «Доброе сердце» помогают выгуливать собак на территории приюта для животных «Теремок»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1" name="Рисунок 10" descr="C:\Users\User\AppData\Local\Microsoft\Windows\Temporary Internet Files\Content.Word\IMG-20221225-WA014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79"/>
            <a:ext cx="2931888" cy="2058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User\Desktop\Презентация Доброе сердце\фото\20221218_1053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331" y="548680"/>
            <a:ext cx="2716704" cy="2088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User\AppData\Local\Microsoft\Windows\Temporary Internet Files\Content.Word\IMG_20221225_10550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33" y="548679"/>
            <a:ext cx="1568391" cy="2088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User\Desktop\Презентация Доброе сердце\фото\IMG_20221225_105417_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578" y="548679"/>
            <a:ext cx="1417955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User\Desktop\Презентация Доброе сердце\фото\IMG_20230212_10335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183" y="3709566"/>
            <a:ext cx="1276350" cy="2560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User\Desktop\Презентация Доброе сердце\фото\IMG_20221218_10340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78" y="3691348"/>
            <a:ext cx="1357377" cy="2560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User\Desktop\Презентация Доброе сердце\фото\IMG_20230212_102409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93" y="3691344"/>
            <a:ext cx="1428303" cy="2560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User\Desktop\Презентация Доброе сердце\фото\IMG_20221218_104157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69" y="3709566"/>
            <a:ext cx="1374614" cy="2560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User\Desktop\Презентация Доброе сердце\фото\IMG_20230212_102330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33" y="3691346"/>
            <a:ext cx="1369060" cy="2560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User\Desktop\Презентация Доброе сердце\фото\IMG_20230115_103204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91347"/>
            <a:ext cx="1440160" cy="2560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14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0" y="404664"/>
            <a:ext cx="7205084" cy="324036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                </a:t>
            </a: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endParaRPr lang="ru-RU" sz="24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573016"/>
            <a:ext cx="8352928" cy="28803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</a:t>
            </a:r>
          </a:p>
        </p:txBody>
      </p:sp>
      <p:pic>
        <p:nvPicPr>
          <p:cNvPr id="22" name="Рисунок 21" descr="C:\Users\User\Desktop\Презентация Доброе сердце\Videoframe_20230221_164747_com.huawei.himovie.oversea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14042"/>
            <a:ext cx="7056784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043608" y="320420"/>
            <a:ext cx="7248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Международный День волонтера </a:t>
            </a:r>
            <a:endParaRPr lang="ru-RU" dirty="0"/>
          </a:p>
        </p:txBody>
      </p:sp>
      <p:pic>
        <p:nvPicPr>
          <p:cNvPr id="23" name="Рисунок 22" descr="C:\Users\User\Desktop\Презентация Доброе сердце\DiCpr8zQJ2A 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4382293"/>
            <a:ext cx="5616625" cy="208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15855"/>
            <a:ext cx="2160239" cy="72008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039" y="1316798"/>
            <a:ext cx="2448272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966751"/>
            <a:ext cx="8136903" cy="116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/>
                <a:ea typeface="Calibri"/>
              </a:rPr>
              <a:t>5 декабря волонтеры отметили свой праздник. Дружно спели гимн волонтерского отряда «Доброе сердце», провели подготовку к новогодней акции – помощи приюту для животных «Теремок»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0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561" y="692696"/>
            <a:ext cx="7205084" cy="324036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                </a:t>
            </a: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endParaRPr lang="ru-RU" sz="24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573016"/>
            <a:ext cx="8352928" cy="28803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068960"/>
            <a:ext cx="8352928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Волонтеры собрали корм и предметы ухода для животных из приюта «Теремок». Сделали фотографии котиков для размещения в </a:t>
            </a:r>
            <a:r>
              <a:rPr lang="ru-RU" sz="2000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социальных сетях.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92D050"/>
              </a:buClr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Новогодняя благотворительная акция                  «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Доброе сердце»</a:t>
            </a:r>
          </a:p>
        </p:txBody>
      </p:sp>
      <p:pic>
        <p:nvPicPr>
          <p:cNvPr id="11" name="Рисунок 10" descr="C:\Users\User\AppData\Local\Microsoft\Windows\Temporary Internet Files\Content.Word\IMG_20221224_2117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004829"/>
            <a:ext cx="2353077" cy="2280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\Desktop\Высшая квалификация\IMG-20221201-WA01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612" y="1594060"/>
            <a:ext cx="1319331" cy="169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User\Desktop\Высшая квалификация\Screenshot_20230128_18575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1604993"/>
            <a:ext cx="2304257" cy="1679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User\AppData\Local\Microsoft\Windows\Temporary Internet Files\Content.Word\IMG_20221212_16251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04827"/>
            <a:ext cx="2376264" cy="2280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User\Desktop\Флэшка 23\Волонтерск.материалы\T3v5TkogqZI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721" y="4345778"/>
            <a:ext cx="1704975" cy="203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User\Desktop\Презентация Доброе сердце\фото\IMG_20221212_15505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976" y="4365103"/>
            <a:ext cx="2028488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User\Desktop\Презентация Доброе сердце\фото\IMG_20221212_15581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65103"/>
            <a:ext cx="1327579" cy="20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User\Desktop\Презентация Доброе сердце\фото\IMG_20221212_155638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696" y="4365102"/>
            <a:ext cx="1478280" cy="20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User\Desktop\Презентация Доброе сердце\Новая папка\IMG_20221212_161803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365103"/>
            <a:ext cx="1872209" cy="2016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435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0" y="404664"/>
            <a:ext cx="7205084" cy="324036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                </a:t>
            </a: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endParaRPr lang="ru-RU" sz="24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573016"/>
            <a:ext cx="8352928" cy="28803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2828764"/>
            <a:ext cx="7128792" cy="1104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/>
                <a:ea typeface="Calibri"/>
                <a:cs typeface="Aharoni"/>
              </a:rPr>
              <a:t>   Волонтеры сделали </a:t>
            </a:r>
            <a:r>
              <a:rPr lang="ru-RU" sz="2000" b="1" dirty="0">
                <a:solidFill>
                  <a:srgbClr val="002060"/>
                </a:solidFill>
                <a:latin typeface="Arial"/>
                <a:ea typeface="Calibri"/>
                <a:cs typeface="Aharoni"/>
              </a:rPr>
              <a:t>своими руками кормушки </a:t>
            </a:r>
            <a:r>
              <a:rPr lang="ru-RU" sz="2000" b="1" dirty="0" smtClean="0">
                <a:solidFill>
                  <a:srgbClr val="002060"/>
                </a:solidFill>
                <a:latin typeface="Arial"/>
                <a:ea typeface="Calibri"/>
                <a:cs typeface="Aharoni"/>
              </a:rPr>
              <a:t>для птиц, рябиновые бусы, собрали корм для птиц. </a:t>
            </a:r>
            <a:endParaRPr lang="ru-RU" sz="14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Рисунок 5" descr="C:\Users\User\Desktop\Акция птицы 23г\IMG-20230116-WA00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39368"/>
            <a:ext cx="2376265" cy="208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Акция птицы 23г\IMG_20230202_1033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22734"/>
            <a:ext cx="2376264" cy="1713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Презентация Доброе сердце\IMG_20230203_15112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900" y="998651"/>
            <a:ext cx="2507532" cy="1735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Desktop\Акция птицы 23г\IMG_20230202_14343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84" y="3933056"/>
            <a:ext cx="2609850" cy="2161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User\Desktop\Акция птицы 23г\IMG_20230203_15213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750" y="3934048"/>
            <a:ext cx="2686714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User\Desktop\Акция птицы 23г\IMG_20230203_15184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3056"/>
            <a:ext cx="2808312" cy="21612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29081" y="285964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92D050"/>
              </a:buClr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Городская  акция «Покорми птиц зимой»</a:t>
            </a:r>
            <a:endParaRPr lang="ru-RU" sz="3200" b="1" dirty="0">
              <a:solidFill>
                <a:srgbClr val="FF0000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881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28899"/>
            <a:ext cx="7205084" cy="1149226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                </a:t>
            </a: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endParaRPr lang="ru-RU" sz="24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093" y="3573016"/>
            <a:ext cx="8352928" cy="28803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4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92D050"/>
              </a:buClr>
            </a:pPr>
            <a:r>
              <a:rPr lang="ru-RU" sz="3200" b="1" dirty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Городская  акция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«Мы против жестокого обращения с животными»</a:t>
            </a:r>
            <a:endParaRPr lang="ru-RU" sz="3200" b="1" dirty="0">
              <a:solidFill>
                <a:srgbClr val="FF0000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412776"/>
            <a:ext cx="8352928" cy="2111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48602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Arial"/>
                <a:ea typeface="Calibri"/>
                <a:cs typeface="Aharoni"/>
              </a:rPr>
              <a:t>Помогли сгоревшему приюту для животных «Теремок</a:t>
            </a:r>
            <a:r>
              <a:rPr lang="ru-RU" sz="2000" b="1" dirty="0" smtClean="0">
                <a:solidFill>
                  <a:srgbClr val="002060"/>
                </a:solidFill>
                <a:latin typeface="Arial"/>
                <a:ea typeface="Calibri"/>
                <a:cs typeface="Aharoni"/>
              </a:rPr>
              <a:t>».                                                                  </a:t>
            </a:r>
            <a:r>
              <a:rPr lang="ru-RU" sz="2000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 Разработали </a:t>
            </a:r>
            <a:r>
              <a:rPr lang="ru-RU" sz="2000" b="1" dirty="0" err="1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флаеры</a:t>
            </a:r>
            <a:r>
              <a:rPr lang="ru-RU" sz="2000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 для размещения в </a:t>
            </a:r>
            <a:r>
              <a:rPr lang="ru-RU" sz="2000" b="1" dirty="0" err="1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соцсетях</a:t>
            </a:r>
            <a:r>
              <a:rPr lang="ru-RU" sz="2000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 с целью поиска нового хозяина, с описанием истории каждого животного, оставшегося без теплого, уютного дома. Собрали корм и игрушки для </a:t>
            </a:r>
            <a:r>
              <a:rPr lang="ru-RU" sz="2000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животных. 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9" name="Рисунок 8" descr="C:\Users\User\Desktop\Вол.программа\Волонтерство\S3K67dqRQxQ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465" y="3140968"/>
            <a:ext cx="3870960" cy="113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Desktop\Презентация Доброе сердце\фото\IMG_20230218_1514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75" y="3140966"/>
            <a:ext cx="720080" cy="99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\Desktop\Презентация Доброе сердце\фото\IMG_20230218_1516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532" y="3140966"/>
            <a:ext cx="868932" cy="1137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User\Desktop\Презентация Доброе сердце\фото\IMG_20230218_15154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480" y="3140966"/>
            <a:ext cx="821527" cy="1147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User\Desktop\Презентация Доброе сердце\фото\IMG_20230218_15164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85" y="3140966"/>
            <a:ext cx="720080" cy="99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User\Desktop\Презентация Доброе сердце\фото\IMG_20230218_15163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425" y="3140967"/>
            <a:ext cx="742950" cy="1188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User\Desktop\Презентация Доброе сердце\фото\IMG_20230218_15141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951735"/>
            <a:ext cx="716657" cy="1350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User\Desktop\Презентация Доброе сердце\фото\IMG_20230221_190858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885" y="4109986"/>
            <a:ext cx="4661342" cy="234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User\Desktop\Презентация Доброе сердце\IMG_20230225_155021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227" y="4169408"/>
            <a:ext cx="1806237" cy="230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User\Desktop\Презентация Доброе сердце\фото\IMG_20230218_151656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249" y="4014555"/>
            <a:ext cx="686395" cy="1306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User\Desktop\Презентация Доброе сердце\фото\IMG_20230218_151505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6" y="4012855"/>
            <a:ext cx="649794" cy="1278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C:\Users\User\Desktop\Презентация Доброе сердце\фото\IMG_20230218_151516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6"/>
            <a:ext cx="634654" cy="969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C:\Users\User\Desktop\Презентация Доброе сердце\фото\IMG_20230218_151527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302097"/>
            <a:ext cx="877237" cy="1151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C:\Users\User\Desktop\Презентация Доброе сердце\фото\IMG_20230218_151516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80" y="5293971"/>
            <a:ext cx="903765" cy="1151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47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28899"/>
            <a:ext cx="7205084" cy="1149226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                </a:t>
            </a: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endParaRPr lang="ru-RU" sz="24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573016"/>
            <a:ext cx="8352928" cy="28803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4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92D050"/>
              </a:buClr>
            </a:pPr>
            <a:r>
              <a:rPr lang="ru-RU" sz="3200" b="1" dirty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Городская  акция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«Мы против жестокого обращения с животными»</a:t>
            </a:r>
            <a:endParaRPr lang="ru-RU" sz="3200" b="1" dirty="0">
              <a:solidFill>
                <a:srgbClr val="FF0000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8943" y="1481882"/>
            <a:ext cx="8280920" cy="2883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  <a:tabLst>
                <a:tab pos="2486025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Студенты </a:t>
            </a:r>
            <a:r>
              <a:rPr lang="ru-RU" sz="2000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сделали своими руками </a:t>
            </a:r>
            <a:r>
              <a:rPr lang="ru-RU" sz="2000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двадцать </a:t>
            </a:r>
            <a:r>
              <a:rPr lang="ru-RU" sz="2000" b="1" dirty="0" err="1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когтеточек</a:t>
            </a:r>
            <a:r>
              <a:rPr lang="ru-RU" sz="2000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 для котиков из приюта. Работали с использованием ножовки, наждачной бумаги и </a:t>
            </a:r>
            <a:r>
              <a:rPr lang="ru-RU" sz="2000" b="1" dirty="0" err="1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шуруповерта</a:t>
            </a:r>
            <a:r>
              <a:rPr lang="ru-RU" sz="2000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. Помогли сотрудникам приюта в выгуле и дрессировке собак. Собакам нужно знать и уметь выполнять команды, научиться не бояться человека и доверять ему, чтобы животным найти нового хозяина.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1F497D"/>
                </a:solidFill>
                <a:latin typeface="Arial"/>
                <a:ea typeface="Calibri"/>
                <a:cs typeface="Aharoni"/>
              </a:rPr>
              <a:t>   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3" name="Рисунок 22" descr="C:\Users\User\Desktop\Презентация Доброе сердце\фото\IMG_20230220_1509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3" y="3861048"/>
            <a:ext cx="4549749" cy="259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C:\Users\User\Desktop\Презентация Доброе сердце\фото\IMG_20230212_1037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752" y="4725144"/>
            <a:ext cx="3731171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C:\Users\User\Desktop\Акция мы против жестокого обр.с жив\IMG_20230218_1419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784" y="3861048"/>
            <a:ext cx="3753672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649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28899"/>
            <a:ext cx="7205084" cy="1149226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                </a:t>
            </a: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endParaRPr lang="ru-RU" sz="24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573016"/>
            <a:ext cx="8352928" cy="28803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4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92D050"/>
              </a:buClr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Всероссийский праздник «День кота»</a:t>
            </a:r>
            <a:endParaRPr lang="ru-RU" sz="3200" b="1" dirty="0">
              <a:solidFill>
                <a:srgbClr val="FF0000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062074"/>
            <a:ext cx="7704856" cy="761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ea typeface="Calibri"/>
                <a:cs typeface="Arial"/>
              </a:rPr>
              <a:t>1 марта волонтеры отметили «День кота» веселой выставкой                                                    кошек и песнями под гитару</a:t>
            </a:r>
            <a:r>
              <a:rPr lang="ru-RU" sz="2000" b="1" dirty="0">
                <a:solidFill>
                  <a:srgbClr val="1F497D"/>
                </a:solidFill>
                <a:ea typeface="Calibri"/>
                <a:cs typeface="Arial"/>
              </a:rPr>
              <a:t>. </a:t>
            </a:r>
            <a:endParaRPr lang="ru-RU" sz="2000" dirty="0">
              <a:effectLst/>
              <a:ea typeface="Calibri"/>
              <a:cs typeface="Times New Roman"/>
            </a:endParaRPr>
          </a:p>
        </p:txBody>
      </p:sp>
      <p:pic>
        <p:nvPicPr>
          <p:cNvPr id="9" name="Рисунок 8" descr="C:\Users\User\Desktop\Презентация Доброе сердце\IMG_20220228_1811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71" y="1975467"/>
            <a:ext cx="4095750" cy="2616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Презентация Доброе сердце\День кот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1991594"/>
            <a:ext cx="4140460" cy="2600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Desktop\Презентация Доброе сердце\Стенд День кота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91898"/>
            <a:ext cx="6120680" cy="1861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935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0" y="404664"/>
            <a:ext cx="7205084" cy="3528392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                </a:t>
            </a: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endParaRPr lang="ru-RU" sz="24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573016"/>
            <a:ext cx="8352928" cy="28803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548680"/>
            <a:ext cx="489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92D050"/>
              </a:buClr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     Городские субботники</a:t>
            </a:r>
            <a:endParaRPr lang="ru-RU" sz="3200" b="1" dirty="0">
              <a:solidFill>
                <a:srgbClr val="FF0000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59594" y="1412776"/>
            <a:ext cx="727280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990725" algn="l"/>
              </a:tabLst>
            </a:pPr>
            <a:r>
              <a:rPr lang="ru-RU" sz="2000" b="1" dirty="0">
                <a:solidFill>
                  <a:srgbClr val="002060"/>
                </a:solidFill>
                <a:ea typeface="Calibri"/>
                <a:cs typeface="Arial"/>
              </a:rPr>
              <a:t>Волонтеры </a:t>
            </a:r>
            <a:r>
              <a:rPr lang="ru-RU" sz="2000" b="1" dirty="0" smtClean="0">
                <a:solidFill>
                  <a:srgbClr val="002060"/>
                </a:solidFill>
                <a:ea typeface="Calibri"/>
                <a:cs typeface="Arial"/>
              </a:rPr>
              <a:t>отряда «Доброе сердце» участвуют 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Arial"/>
              </a:rPr>
              <a:t>в субботниках                                                                                                   по уборке территории города </a:t>
            </a:r>
            <a:r>
              <a:rPr lang="ru-RU" sz="2000" b="1" dirty="0" smtClean="0">
                <a:solidFill>
                  <a:srgbClr val="002060"/>
                </a:solidFill>
                <a:ea typeface="Calibri"/>
                <a:cs typeface="Arial"/>
              </a:rPr>
              <a:t>Хабаровска.                      </a:t>
            </a:r>
            <a:endParaRPr lang="ru-RU" sz="2000" dirty="0">
              <a:solidFill>
                <a:srgbClr val="002060"/>
              </a:solidFill>
              <a:effectLst/>
              <a:ea typeface="Calibri"/>
              <a:cs typeface="Times New Roman"/>
            </a:endParaRPr>
          </a:p>
        </p:txBody>
      </p:sp>
      <p:pic>
        <p:nvPicPr>
          <p:cNvPr id="11" name="Рисунок 10" descr="C:\Users\User\Desktop\Презентация Доброе сердце\IMG_20210421_19042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4248472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\Desktop\Презентация Доброе сердце\Субботники\IMG_20210402_1605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2924944"/>
            <a:ext cx="3960439" cy="2954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50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9594" y="1340768"/>
            <a:ext cx="7272808" cy="72008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                </a:t>
            </a: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>- </a:t>
            </a:r>
            <a:endParaRPr lang="ru-RU" sz="24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573016"/>
            <a:ext cx="8352928" cy="28803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548680"/>
            <a:ext cx="489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92D050"/>
              </a:buClr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     Городские субботники</a:t>
            </a:r>
            <a:endParaRPr lang="ru-RU" sz="3200" b="1" dirty="0">
              <a:solidFill>
                <a:srgbClr val="FF0000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453426"/>
            <a:ext cx="8352928" cy="1039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ea typeface="Calibri"/>
              </a:rPr>
              <a:t>-  «</a:t>
            </a:r>
            <a:r>
              <a:rPr lang="ru-RU" b="1" dirty="0">
                <a:solidFill>
                  <a:srgbClr val="002060"/>
                </a:solidFill>
                <a:ea typeface="Calibri"/>
              </a:rPr>
              <a:t>Чистые игры» в экологическом турнире «Евразийский кубок чистоты»</a:t>
            </a:r>
          </a:p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  </a:t>
            </a:r>
            <a:r>
              <a:rPr lang="ru-RU" b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Фетиваль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добровольцев Краснофлотского района г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Хабаровска</a:t>
            </a:r>
            <a:endParaRPr lang="ru-RU" b="1" dirty="0">
              <a:solidFill>
                <a:srgbClr val="00206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Рисунок 6" descr="Описание: C:\Users\User\Desktop\фото к доброволец года\Мои\IMG_20230523_1513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2" y="2924945"/>
            <a:ext cx="4298390" cy="309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34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49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74712"/>
            <a:ext cx="11464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Рисунок 5" descr="Описание: C:\Users\User\Desktop\фото к доброволец года\Мои\IMG_20230923_1125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39" y="2924944"/>
            <a:ext cx="4036062" cy="306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06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0" y="404664"/>
            <a:ext cx="7205084" cy="3528392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                </a:t>
            </a: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endParaRPr lang="ru-RU" sz="24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573016"/>
            <a:ext cx="8352928" cy="28803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548680"/>
            <a:ext cx="489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92D050"/>
              </a:buClr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     Городские субботники</a:t>
            </a:r>
            <a:endParaRPr lang="ru-RU" sz="3200" b="1" dirty="0">
              <a:solidFill>
                <a:srgbClr val="FF0000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59594" y="1196752"/>
            <a:ext cx="7272808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990725" algn="l"/>
              </a:tabLst>
            </a:pPr>
            <a:r>
              <a:rPr lang="ru-RU" sz="2000" b="1" dirty="0" smtClean="0">
                <a:solidFill>
                  <a:srgbClr val="002060"/>
                </a:solidFill>
                <a:ea typeface="Calibri"/>
                <a:cs typeface="Arial"/>
              </a:rPr>
              <a:t>Акции по 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Arial"/>
              </a:rPr>
              <a:t>уборке </a:t>
            </a:r>
            <a:r>
              <a:rPr lang="ru-RU" sz="2000" b="1" dirty="0" smtClean="0">
                <a:solidFill>
                  <a:srgbClr val="002060"/>
                </a:solidFill>
                <a:ea typeface="Calibri"/>
                <a:cs typeface="Arial"/>
              </a:rPr>
              <a:t>прибрежной территории реки Амур в черте города Хабаровска «Чистые игры», «Чистые берега»                      </a:t>
            </a:r>
            <a:endParaRPr lang="ru-RU" sz="2000" dirty="0">
              <a:solidFill>
                <a:srgbClr val="002060"/>
              </a:solidFill>
              <a:effectLst/>
              <a:ea typeface="Calibri"/>
              <a:cs typeface="Times New Roman"/>
            </a:endParaRPr>
          </a:p>
        </p:txBody>
      </p:sp>
      <p:pic>
        <p:nvPicPr>
          <p:cNvPr id="10" name="Рисунок 9" descr="C:\Users\User\AppData\Local\Microsoft\Windows\Temporary Internet Files\Content.Word\IMG-20230520-WA00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999" y="3010392"/>
            <a:ext cx="4093575" cy="2892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User\AppData\Local\Microsoft\Windows\Temporary Internet Files\Content.Word\IMG-20230520-WA005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010393"/>
            <a:ext cx="4128454" cy="29059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34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49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4326" y="404664"/>
            <a:ext cx="7205084" cy="720080"/>
          </a:xfrm>
        </p:spPr>
        <p:txBody>
          <a:bodyPr/>
          <a:lstStyle/>
          <a:p>
            <a:pPr marL="457200" lvl="0" fontAlgn="base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>
                <a:ln>
                  <a:noFill/>
                </a:ln>
                <a:solidFill>
                  <a:srgbClr val="FF0000"/>
                </a:solidFill>
                <a:effectLst/>
                <a:ea typeface="+mn-ea"/>
                <a:cs typeface="+mn-cs"/>
              </a:rPr>
              <a:t>СТРУКТУРА ВОЛОНТЕРСКОГО  ОТРЯДА </a:t>
            </a:r>
            <a:r>
              <a:rPr lang="ru-RU" sz="2400" b="1" dirty="0" smtClean="0">
                <a:ln>
                  <a:noFill/>
                </a:ln>
                <a:solidFill>
                  <a:srgbClr val="FF0000"/>
                </a:solidFill>
                <a:effectLst/>
                <a:ea typeface="+mn-ea"/>
                <a:cs typeface="+mn-cs"/>
              </a:rPr>
              <a:t/>
            </a:r>
            <a:br>
              <a:rPr lang="ru-RU" sz="2400" b="1" dirty="0" smtClean="0">
                <a:ln>
                  <a:noFill/>
                </a:ln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400" b="1" dirty="0" smtClean="0">
                <a:ln>
                  <a:noFill/>
                </a:ln>
                <a:solidFill>
                  <a:srgbClr val="FF0000"/>
                </a:solidFill>
                <a:effectLst/>
                <a:ea typeface="+mn-ea"/>
                <a:cs typeface="+mn-cs"/>
              </a:rPr>
              <a:t>«</a:t>
            </a:r>
            <a:r>
              <a:rPr lang="ru-RU" sz="2400" b="1" dirty="0">
                <a:ln>
                  <a:noFill/>
                </a:ln>
                <a:solidFill>
                  <a:srgbClr val="FF0000"/>
                </a:solidFill>
                <a:effectLst/>
                <a:ea typeface="+mn-ea"/>
                <a:cs typeface="+mn-cs"/>
              </a:rPr>
              <a:t>ДОБРОЕ СЕРДЦЕ»</a:t>
            </a:r>
            <a:endParaRPr lang="ru-RU" sz="2400" dirty="0">
              <a:ln>
                <a:noFill/>
              </a:ln>
              <a:solidFill>
                <a:srgbClr val="FF0000"/>
              </a:solidFill>
              <a:effectLst/>
              <a:ea typeface="Times New Roman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645024"/>
            <a:ext cx="8208912" cy="295232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1080119" cy="142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099" y="946908"/>
            <a:ext cx="1133723" cy="139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11048" y="2329929"/>
            <a:ext cx="1408823" cy="717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Командир отряда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6907" y="2041050"/>
            <a:ext cx="1728192" cy="64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</a:rPr>
              <a:t>Наставник </a:t>
            </a:r>
            <a:r>
              <a:rPr lang="ru-RU" sz="2000" b="1" dirty="0">
                <a:solidFill>
                  <a:srgbClr val="002060"/>
                </a:solidFill>
              </a:rPr>
              <a:t>отряда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2646697"/>
            <a:ext cx="1728192" cy="1024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</a:rPr>
              <a:t>Заместитель командира отряда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3" name="Рисунок 12" descr="C:\Users\User\Desktop\Презентация Доброе сердце\IMG_20230203_17400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0" y="1196752"/>
            <a:ext cx="1188132" cy="14499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156828" y="2884674"/>
            <a:ext cx="3548504" cy="474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</a:rPr>
              <a:t>Члены отряда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5" name="Рисунок 14" descr="C:\Users\User\Desktop\Презентация Доброе сердце\IMG_20230130_18002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828" y="1440258"/>
            <a:ext cx="1224136" cy="1442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User\Desktop\Презентация Доброе сердце\IMG_20230210_09570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48" y="4974485"/>
            <a:ext cx="1163916" cy="15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User\Desktop\Презентация Доброе сердце\IMG_20230210_09594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48" y="3501008"/>
            <a:ext cx="1048829" cy="1486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User\Desktop\Презентация Доброе сердце\фото\IMG_20230211_16152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584" y="3517385"/>
            <a:ext cx="1152929" cy="1453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User\Desktop\Презентация Доброе сердце\IMG_20230203_173829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894" y="3517385"/>
            <a:ext cx="1079770" cy="1472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User\Desktop\Презентация Доброе сердце\IMG_20230130_183940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140" y="5041175"/>
            <a:ext cx="1232444" cy="1480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User\Desktop\Презентация Доброе сердце\IMG_20230130_183839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141" y="3517384"/>
            <a:ext cx="1290344" cy="152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C:\Users\User\Desktop\Презентация Доброе сердце\IMG_20230210_100048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484" y="3501008"/>
            <a:ext cx="1209814" cy="154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C:\Users\User\Desktop\Презентация Доброе сердце\IMG_20230227_192508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964" y="1440258"/>
            <a:ext cx="1168334" cy="1439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C:\Users\User\Desktop\Презентация Доброе сердце\фото\IMG_20230213_175925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756" y="4989522"/>
            <a:ext cx="1067138" cy="1535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C:\Users\User\Desktop\Презентация Доброе сердце\фото\IMG_20230211_161546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893" y="4969474"/>
            <a:ext cx="1079770" cy="1535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C:\Users\User\Desktop\Презентация Доброе сердце\IMG_20230201_141802.jp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606" y="3501008"/>
            <a:ext cx="1258190" cy="1555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C:\Users\User\Desktop\Презентация Доброе сердце\IMG_20230130_184431.jp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664" y="3671359"/>
            <a:ext cx="1410477" cy="1701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C:\Users\User\Desktop\Презентация Доброе сердце\фото\IMG_20230211_161428.jp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84" y="5041175"/>
            <a:ext cx="1267715" cy="1484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C:\Users\User\Desktop\Презентация Доброе сердце\IMG_20230210_095906.jp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299" y="1444688"/>
            <a:ext cx="1206496" cy="1437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 descr="C:\Users\User\Desktop\Презентация Доброе сердце\Новая папка\IMG_20230228_142149.jpg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298" y="5072369"/>
            <a:ext cx="1206497" cy="1452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51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0" y="404664"/>
            <a:ext cx="7205084" cy="324036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                </a:t>
            </a: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endParaRPr lang="ru-RU" sz="24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573016"/>
            <a:ext cx="8352928" cy="28803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9425" y="404664"/>
            <a:ext cx="5851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92D050"/>
              </a:buClr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Патриотические мероприятия</a:t>
            </a:r>
            <a:endParaRPr lang="ru-RU" sz="3200" b="1" dirty="0">
              <a:solidFill>
                <a:srgbClr val="FF0000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1" y="3204274"/>
            <a:ext cx="8127481" cy="944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buClr>
                <a:srgbClr val="92D050"/>
              </a:buClr>
            </a:pPr>
            <a:r>
              <a:rPr lang="ru-RU" sz="2000" b="1" dirty="0">
                <a:solidFill>
                  <a:srgbClr val="002060"/>
                </a:solidFill>
                <a:ea typeface="Calibri"/>
                <a:cs typeface="Arial"/>
              </a:rPr>
              <a:t>Волонтеры отряда «Доброе сердце» участвуют  во всероссийских, краевых и городских патриотических </a:t>
            </a:r>
            <a:r>
              <a:rPr lang="ru-RU" sz="2000" b="1" dirty="0" smtClean="0">
                <a:solidFill>
                  <a:srgbClr val="002060"/>
                </a:solidFill>
                <a:ea typeface="Calibri"/>
                <a:cs typeface="Arial"/>
              </a:rPr>
              <a:t>акциях: «Мы вместе», акциях в поддержку СВО.</a:t>
            </a:r>
            <a:endParaRPr lang="ru-RU" sz="2000" b="1" dirty="0">
              <a:solidFill>
                <a:srgbClr val="002060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</a:endParaRPr>
          </a:p>
        </p:txBody>
      </p:sp>
      <p:pic>
        <p:nvPicPr>
          <p:cNvPr id="9" name="Рисунок 8" descr="C:\Users\User\Desktop\Презентация Доброе сердце\фото\IMG_20221021_1659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99322"/>
            <a:ext cx="3965707" cy="2204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Desktop\23 февр.23г\IMG_20230222_1449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99323"/>
            <a:ext cx="3951017" cy="2204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\Desktop\Презентация Доброе сердце\Screenshot_20230228_113428_com.huawei.himovie.overseas - копия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4149080"/>
            <a:ext cx="2664297" cy="2319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User\Desktop\Презентация Доброе сердце\Мероприятия 22\День Народного Единства 22\IMG_20221102_20411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648" y="4122727"/>
            <a:ext cx="2064385" cy="23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User\Desktop\Презентация Доброе сердце\Мероприятия 22\День Народного Единства 22\IMG_20221102_18323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49080"/>
            <a:ext cx="3096344" cy="2345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610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0" y="404664"/>
            <a:ext cx="7205084" cy="324036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                </a:t>
            </a: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endParaRPr lang="ru-RU" sz="24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573016"/>
            <a:ext cx="8352928" cy="28803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9425" y="404664"/>
            <a:ext cx="5851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92D050"/>
              </a:buClr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Патриотические мероприятия</a:t>
            </a:r>
            <a:endParaRPr lang="ru-RU" sz="3200" b="1" dirty="0">
              <a:solidFill>
                <a:srgbClr val="FF0000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364809"/>
            <a:ext cx="8352928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ct val="20000"/>
              </a:spcBef>
              <a:buClr>
                <a:srgbClr val="92D050"/>
              </a:buClr>
            </a:pPr>
            <a:r>
              <a:rPr lang="ru-RU" sz="2000" b="1" dirty="0">
                <a:solidFill>
                  <a:srgbClr val="002060"/>
                </a:solidFill>
                <a:ea typeface="Calibri"/>
                <a:cs typeface="Arial"/>
              </a:rPr>
              <a:t>Волонтеры отряда «Доброе сердце» участвуют </a:t>
            </a:r>
            <a:r>
              <a:rPr lang="ru-RU" sz="2000" b="1" dirty="0" smtClean="0">
                <a:solidFill>
                  <a:srgbClr val="002060"/>
                </a:solidFill>
                <a:ea typeface="Calibri"/>
                <a:cs typeface="Arial"/>
              </a:rPr>
              <a:t>в краевом шествии в  «День памяти воинов- интернационалистов».</a:t>
            </a:r>
            <a:r>
              <a:rPr lang="ru-RU" sz="2000" dirty="0" smtClean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2000" b="1" dirty="0">
                <a:solidFill>
                  <a:srgbClr val="002060"/>
                </a:solidFill>
                <a:ea typeface="Times New Roman"/>
              </a:rPr>
              <a:t>В составе колонны ветеранов боевых действий, родственников погибших военнослужащих и представителей общественности студенты с портретами воинов-интернационалистов, погибших в локальных войнах, торжественно прошли до мемориала Вечного огня на площади Славы. </a:t>
            </a:r>
            <a:r>
              <a:rPr lang="ru-RU" sz="2000" b="1" dirty="0" smtClean="0">
                <a:solidFill>
                  <a:srgbClr val="002060"/>
                </a:solidFill>
                <a:ea typeface="Times New Roman"/>
              </a:rPr>
              <a:t>   9 мая - всероссийская акция «Бессмертный полк».</a:t>
            </a:r>
            <a:endParaRPr lang="ru-RU" sz="2000" b="1" dirty="0">
              <a:solidFill>
                <a:srgbClr val="002060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</a:endParaRPr>
          </a:p>
        </p:txBody>
      </p:sp>
      <p:pic>
        <p:nvPicPr>
          <p:cNvPr id="16" name="Рисунок 15" descr="F:\День памяти 15.02.20\DSC0229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3960440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User\Desktop\Презентация Доброе сердце\IMG_20220505_1507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258" y="1052737"/>
            <a:ext cx="4099190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839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0" y="404664"/>
            <a:ext cx="7205084" cy="324036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                </a:t>
            </a: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endParaRPr lang="ru-RU" sz="24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573016"/>
            <a:ext cx="8352928" cy="28803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09363" y="404664"/>
            <a:ext cx="4191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92D050"/>
              </a:buClr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Обучение волонтеров</a:t>
            </a:r>
            <a:endParaRPr lang="ru-RU" sz="3200" b="1" dirty="0">
              <a:solidFill>
                <a:srgbClr val="FF0000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196752"/>
            <a:ext cx="784887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990600" algn="l"/>
              </a:tabLst>
            </a:pP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Обучение </a:t>
            </a:r>
            <a:r>
              <a:rPr lang="ru-RU" sz="2000" b="1" dirty="0" smtClean="0">
                <a:solidFill>
                  <a:srgbClr val="002060"/>
                </a:solidFill>
                <a:ea typeface="Calibri"/>
                <a:cs typeface="Times New Roman"/>
              </a:rPr>
              <a:t>активистов </a:t>
            </a:r>
            <a:r>
              <a:rPr lang="ru-RU" sz="2000" b="1" dirty="0" smtClean="0">
                <a:solidFill>
                  <a:srgbClr val="002060"/>
                </a:solidFill>
                <a:ea typeface="Calibri"/>
                <a:cs typeface="Arial"/>
              </a:rPr>
              <a:t>волонтерского 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Arial"/>
              </a:rPr>
              <a:t>отряда «Доброе </a:t>
            </a:r>
            <a:r>
              <a:rPr lang="ru-RU" sz="2000" b="1" dirty="0" smtClean="0">
                <a:solidFill>
                  <a:srgbClr val="002060"/>
                </a:solidFill>
                <a:ea typeface="Calibri"/>
                <a:cs typeface="Arial"/>
              </a:rPr>
              <a:t>сердце» </a:t>
            </a:r>
            <a:r>
              <a:rPr lang="ru-RU" sz="2000" b="1" dirty="0" smtClean="0">
                <a:solidFill>
                  <a:srgbClr val="002060"/>
                </a:solidFill>
                <a:ea typeface="Calibri"/>
                <a:cs typeface="Times New Roman"/>
              </a:rPr>
              <a:t>в молодежном 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центре города Хабаровска </a:t>
            </a:r>
            <a:r>
              <a:rPr lang="ru-RU" sz="2000" b="1" dirty="0" smtClean="0">
                <a:solidFill>
                  <a:srgbClr val="002060"/>
                </a:solidFill>
                <a:ea typeface="Calibri"/>
                <a:cs typeface="Times New Roman"/>
              </a:rPr>
              <a:t>основам 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социального проектирования.</a:t>
            </a:r>
            <a:endParaRPr lang="ru-RU" sz="1400" dirty="0">
              <a:effectLst/>
              <a:ea typeface="Calibri"/>
              <a:cs typeface="Times New Roman"/>
            </a:endParaRPr>
          </a:p>
        </p:txBody>
      </p:sp>
      <p:pic>
        <p:nvPicPr>
          <p:cNvPr id="6" name="Рисунок 5" descr="C:\Users\User\Desktop\Акция мы против жестокого обр.с жив\IMG_20230214_1459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905" y="2492896"/>
            <a:ext cx="6264696" cy="3672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424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0" y="404664"/>
            <a:ext cx="7205084" cy="324036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                </a:t>
            </a: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endParaRPr lang="ru-RU" sz="24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573016"/>
            <a:ext cx="8352928" cy="28803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12700" y="404664"/>
            <a:ext cx="29851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92D050"/>
              </a:buClr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Наши награды</a:t>
            </a:r>
            <a:endParaRPr lang="ru-RU" sz="3200" b="1" dirty="0">
              <a:solidFill>
                <a:srgbClr val="FF0000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</a:endParaRPr>
          </a:p>
        </p:txBody>
      </p:sp>
      <p:pic>
        <p:nvPicPr>
          <p:cNvPr id="11" name="Рисунок 10" descr="C:\Users\User\Desktop\Презентация Доброе сердце\IMG_20230227_1457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917813"/>
            <a:ext cx="1440160" cy="185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G:\Внеурочка\IMG_20230312_1058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989440"/>
            <a:ext cx="5904657" cy="2097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User\AppData\Local\Microsoft\Windows\Temporary Internet Files\Content.Word\IMG-20230422-WA00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48652"/>
            <a:ext cx="1402599" cy="190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3058850"/>
            <a:ext cx="1404893" cy="192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C:\Users\User\Desktop\фото к доброволец года\Мои\SCX-3200_20210220_03181209.BMP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589" y="3076036"/>
            <a:ext cx="1331410" cy="1907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фото к доброволец года\Скан доп 2\SCX-3200_20210220_10094307.BMP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97396"/>
            <a:ext cx="1283450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User\Desktop\фото к доброволец года\Мои\SCX-3200_20210220_09133105.BMP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747" y="4293096"/>
            <a:ext cx="1263198" cy="1680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User\Desktop\фото к доброволец года\Мои\Филипенко благод.Краснофл.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509" y="1988840"/>
            <a:ext cx="1258583" cy="1745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G:\Скан доп.3\SCX-3200_20210220_12201301.BMP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51" y="4303478"/>
            <a:ext cx="1348682" cy="184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User\Desktop\фото к доброволец года\Мои\SCX-3200_20210220_06383605.BMP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88" y="4978861"/>
            <a:ext cx="1362595" cy="1751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User\Desktop\фото к доброволец года\Мои\SCX-3200_20210220_06251604.BMP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953" y="3113483"/>
            <a:ext cx="1290212" cy="174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User\Desktop\фото к доброволец года\Мои\SCX-3200_20210219_17025804.BMP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567" y="4917813"/>
            <a:ext cx="1450492" cy="18386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672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19286" y="398567"/>
            <a:ext cx="4032447" cy="864096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                </a:t>
            </a: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endParaRPr lang="ru-RU" sz="24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573016"/>
            <a:ext cx="8352928" cy="28803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692697"/>
            <a:ext cx="8280920" cy="5544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2486025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Во время работы в проекте у волонтеров сформировалось ответственное отношение к  опекаемым животным, к работе в группе. Получен опыт социальной работы. Студенты стали более общительными. Моральные ценности, сострадание стали приоритетной ценностью в волонтерской работе.                                                                                            - собрали 50 кг</a:t>
            </a:r>
            <a:r>
              <a:rPr lang="ru-RU" sz="2000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. сухого корма,  игрушки, предметы ухода </a:t>
            </a:r>
            <a:r>
              <a:rPr lang="ru-RU" sz="2000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для </a:t>
            </a:r>
            <a:r>
              <a:rPr lang="ru-RU" sz="2000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кошек и собак;                                                                                     </a:t>
            </a:r>
            <a:r>
              <a:rPr lang="ru-RU" sz="2000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             - </a:t>
            </a:r>
            <a:r>
              <a:rPr lang="ru-RU" sz="2000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сделали </a:t>
            </a:r>
            <a:r>
              <a:rPr lang="ru-RU" sz="2000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20 </a:t>
            </a:r>
            <a:r>
              <a:rPr lang="ru-RU" sz="2000" b="1" dirty="0" err="1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когтеточек</a:t>
            </a:r>
            <a:r>
              <a:rPr lang="ru-RU" sz="2000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 для котиков;                                                                                                                                   - разработали  и разместили в </a:t>
            </a:r>
            <a:r>
              <a:rPr lang="ru-RU" sz="2000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социальных сетях </a:t>
            </a:r>
            <a:r>
              <a:rPr lang="ru-RU" sz="2000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22  </a:t>
            </a:r>
            <a:r>
              <a:rPr lang="ru-RU" sz="2000" b="1" dirty="0" err="1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флаера</a:t>
            </a:r>
            <a:r>
              <a:rPr lang="ru-RU" sz="2000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 с </a:t>
            </a:r>
            <a:r>
              <a:rPr lang="ru-RU" sz="2000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целью поиска нового хозяина, с описанием истории каждого животного, оставшегося без теплого, уютного дома;                                                    </a:t>
            </a:r>
            <a:r>
              <a:rPr lang="ru-RU" sz="2000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                                                                                                    </a:t>
            </a:r>
            <a:r>
              <a:rPr lang="ru-RU" sz="2000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- сделали </a:t>
            </a:r>
            <a:r>
              <a:rPr lang="ru-RU" sz="2000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кормушки </a:t>
            </a:r>
            <a:r>
              <a:rPr lang="ru-RU" sz="2000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для птиц и собрали </a:t>
            </a:r>
            <a:r>
              <a:rPr lang="ru-RU" sz="2000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10 </a:t>
            </a:r>
            <a:r>
              <a:rPr lang="ru-RU" sz="2000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кг</a:t>
            </a:r>
            <a:r>
              <a:rPr lang="ru-RU" sz="2000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. корма </a:t>
            </a:r>
            <a:r>
              <a:rPr lang="ru-RU" sz="2000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для птиц; </a:t>
            </a:r>
            <a:r>
              <a:rPr lang="ru-RU" sz="2000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                                                                                                                   - </a:t>
            </a:r>
            <a:r>
              <a:rPr lang="ru-RU" sz="2000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Нашли новых добрых хозяев трем котикам и двум собакам.                                                                                                                                                                              </a:t>
            </a:r>
            <a:endParaRPr lang="ru-RU" sz="20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04621" y="116632"/>
            <a:ext cx="44467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92D050"/>
              </a:buClr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Наши достижения</a:t>
            </a:r>
            <a:endParaRPr lang="ru-RU" sz="4000" b="1" dirty="0">
              <a:solidFill>
                <a:srgbClr val="FF0000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3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19286" y="398567"/>
            <a:ext cx="4032447" cy="864096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                </a:t>
            </a: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endParaRPr lang="ru-RU" sz="24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573016"/>
            <a:ext cx="8352928" cy="28803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8887" y="824518"/>
            <a:ext cx="8280920" cy="5628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2486025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- </a:t>
            </a:r>
            <a:r>
              <a:rPr lang="ru-RU" sz="2000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прошли обучение по социальному проектированию, разработали свой </a:t>
            </a:r>
            <a:r>
              <a:rPr lang="ru-RU" sz="2000" b="1" dirty="0" err="1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грантовый</a:t>
            </a:r>
            <a:r>
              <a:rPr lang="ru-RU" sz="2000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 проект;                                                                                                                                                       - оказываем уже на постоянной основе волонтерскую помощь приюту для животных «Теремок», кормим собак, помогаем сотрудникам делать уборку в вольерах</a:t>
            </a:r>
            <a:r>
              <a:rPr lang="ru-RU" sz="2000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;                                                                       - делимся опытом в социальных сетях;                                                              - привлекли внимание городских властей к проблемам приютов для животных</a:t>
            </a:r>
            <a:endParaRPr lang="ru-RU" sz="2000" b="1" dirty="0">
              <a:solidFill>
                <a:srgbClr val="FF0000"/>
              </a:solidFill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486025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                             Заключение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486025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Реализация проекта помогла студентам почувствовать, что они могут делать добрые дела, что их забота нужна братьям нашим меньшим, что земля – наш общий дом, что мы вместе несем ответственность за то, чтобы она была уютным домом для всех живых существ, живущих на ней.</a:t>
            </a:r>
            <a:endParaRPr lang="ru-RU" sz="20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04621" y="116632"/>
            <a:ext cx="44467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92D050"/>
              </a:buClr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Наши достижения</a:t>
            </a:r>
            <a:endParaRPr lang="ru-RU" sz="4000" b="1" dirty="0">
              <a:solidFill>
                <a:srgbClr val="FF0000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644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708920"/>
            <a:ext cx="6557012" cy="1368152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               </a:t>
            </a:r>
            <a:endParaRPr lang="ru-RU" sz="24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03748" y="3429000"/>
            <a:ext cx="4608512" cy="720080"/>
          </a:xfrm>
        </p:spPr>
        <p:txBody>
          <a:bodyPr>
            <a:noAutofit/>
          </a:bodyPr>
          <a:lstStyle/>
          <a:p>
            <a:pPr lvl="0">
              <a:buClr>
                <a:srgbClr val="92D050"/>
              </a:buClr>
            </a:pPr>
            <a:r>
              <a:rPr lang="ru-RU" sz="3200" b="1" dirty="0" smtClean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896526"/>
            <a:ext cx="8280920" cy="5484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ct val="20000"/>
              </a:spcBef>
              <a:buClr>
                <a:srgbClr val="92D050"/>
              </a:buClr>
            </a:pPr>
            <a:endParaRPr lang="ru-RU" b="1" dirty="0" smtClean="0">
              <a:solidFill>
                <a:srgbClr val="002060"/>
              </a:solidFill>
              <a:latin typeface="Arial"/>
              <a:ea typeface="Calibri"/>
              <a:cs typeface="Times New Roman"/>
            </a:endParaRPr>
          </a:p>
          <a:p>
            <a:pPr lvl="0" algn="just">
              <a:spcBef>
                <a:spcPct val="20000"/>
              </a:spcBef>
              <a:buClr>
                <a:srgbClr val="92D050"/>
              </a:buClr>
            </a:pPr>
            <a:endParaRPr lang="ru-RU" b="1" dirty="0">
              <a:solidFill>
                <a:srgbClr val="002060"/>
              </a:solidFill>
              <a:latin typeface="Arial"/>
              <a:ea typeface="Calibri"/>
              <a:cs typeface="Times New Roman"/>
            </a:endParaRPr>
          </a:p>
          <a:p>
            <a:pPr lvl="0" algn="just">
              <a:spcBef>
                <a:spcPct val="20000"/>
              </a:spcBef>
              <a:buClr>
                <a:srgbClr val="92D050"/>
              </a:buClr>
            </a:pPr>
            <a:endParaRPr lang="ru-RU" b="1" dirty="0" smtClean="0">
              <a:solidFill>
                <a:srgbClr val="002060"/>
              </a:solidFill>
              <a:latin typeface="Arial"/>
              <a:ea typeface="Calibri"/>
              <a:cs typeface="Times New Roman"/>
            </a:endParaRPr>
          </a:p>
          <a:p>
            <a:pPr lvl="0" algn="just">
              <a:spcBef>
                <a:spcPct val="20000"/>
              </a:spcBef>
              <a:buClr>
                <a:srgbClr val="92D050"/>
              </a:buClr>
            </a:pPr>
            <a:r>
              <a:rPr lang="ru-RU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1) Статья </a:t>
            </a:r>
            <a:r>
              <a:rPr lang="ru-RU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Филипенко О.А. «Доброе сердце», из опыта работы волонтерского отряда /О.А. Филипенко/. Информационно - методический журнал «Дополнительное образование детей в Хабаровском крае» -2023. - №2. - </a:t>
            </a:r>
            <a:r>
              <a:rPr lang="ru-RU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С.36                                                                      2)Статья </a:t>
            </a:r>
            <a:r>
              <a:rPr lang="ru-RU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Филипенко О.А. «Практика наставничества»       Периодический сборник «Учебно - методических материалов» информационно - образовательного портала «Академия педагогических проектов Российской Федерации», город Москва, 19 июня 2023 года</a:t>
            </a:r>
            <a:r>
              <a:rPr lang="ru-RU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.                                                             </a:t>
            </a:r>
            <a:r>
              <a:rPr lang="en-US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   </a:t>
            </a:r>
            <a:r>
              <a:rPr lang="ru-RU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             </a:t>
            </a:r>
            <a:r>
              <a:rPr lang="en-US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                    3) </a:t>
            </a:r>
            <a:r>
              <a:rPr lang="en-US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https</a:t>
            </a:r>
            <a:r>
              <a:rPr lang="en-US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://t.me/s/krasnoflotsky_khv?q</a:t>
            </a:r>
            <a:r>
              <a:rPr lang="en-US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= </a:t>
            </a:r>
            <a:r>
              <a:rPr lang="ru-RU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  (комитет администрации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Краснофлотского </a:t>
            </a:r>
            <a:r>
              <a:rPr lang="ru-RU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района </a:t>
            </a:r>
            <a:r>
              <a:rPr lang="ru-RU" b="1" dirty="0" err="1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г.Хабаровска</a:t>
            </a:r>
            <a:r>
              <a:rPr lang="ru-RU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)                                                               4) </a:t>
            </a:r>
            <a:r>
              <a:rPr lang="en-US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khtc.ru </a:t>
            </a:r>
            <a:r>
              <a:rPr lang="ru-RU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  (КГБ ПОУ «Хабаровский технический колледж»                          5) </a:t>
            </a:r>
            <a:r>
              <a:rPr lang="en-US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https</a:t>
            </a:r>
            <a:r>
              <a:rPr lang="ru-RU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://</a:t>
            </a:r>
            <a:r>
              <a:rPr lang="en-US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youtu.be   (</a:t>
            </a:r>
            <a:r>
              <a:rPr lang="ru-RU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волонтеры гуляют с приютскими собаками)  6) </a:t>
            </a:r>
            <a:r>
              <a:rPr lang="en-US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https</a:t>
            </a:r>
            <a:r>
              <a:rPr lang="ru-RU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://</a:t>
            </a:r>
            <a:r>
              <a:rPr lang="en-US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.cc</a:t>
            </a:r>
            <a:r>
              <a:rPr lang="ru-RU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/</a:t>
            </a:r>
            <a:r>
              <a:rPr lang="en-US" b="1" dirty="0" err="1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priyut_teremok</a:t>
            </a:r>
            <a:r>
              <a:rPr lang="ru-RU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?</a:t>
            </a:r>
            <a:r>
              <a:rPr lang="en-US" b="1" dirty="0" err="1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fbclid</a:t>
            </a:r>
            <a:r>
              <a:rPr lang="en-US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=   </a:t>
            </a:r>
            <a:r>
              <a:rPr lang="ru-RU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(приют для животных «Теремок»</a:t>
            </a:r>
            <a:r>
              <a:rPr lang="en-US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                                                                                                              7</a:t>
            </a:r>
            <a:r>
              <a:rPr lang="en-US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) </a:t>
            </a:r>
            <a:r>
              <a:rPr lang="en-US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https://</a:t>
            </a:r>
            <a:r>
              <a:rPr lang="en-US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t.me/khab_voluteer</a:t>
            </a:r>
            <a:r>
              <a:rPr lang="ru-RU" b="1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                                                                                     8) Статья </a:t>
            </a:r>
            <a:r>
              <a:rPr lang="ru-RU" b="1" dirty="0" smtClean="0">
                <a:solidFill>
                  <a:srgbClr val="002060"/>
                </a:solidFill>
                <a:latin typeface="OfficinaSansBoldITC-Regular"/>
              </a:rPr>
              <a:t>Филипенко </a:t>
            </a:r>
            <a:r>
              <a:rPr lang="ru-RU" b="1" dirty="0">
                <a:solidFill>
                  <a:srgbClr val="002060"/>
                </a:solidFill>
                <a:latin typeface="OfficinaSansBoldITC-Regular"/>
              </a:rPr>
              <a:t>О. А</a:t>
            </a:r>
            <a:r>
              <a:rPr lang="ru-RU" b="1" dirty="0" smtClean="0">
                <a:solidFill>
                  <a:srgbClr val="002060"/>
                </a:solidFill>
                <a:latin typeface="OfficinaSansBoldITC-Regular"/>
              </a:rPr>
              <a:t>. </a:t>
            </a:r>
            <a:r>
              <a:rPr lang="ru-RU" b="1" dirty="0" smtClean="0">
                <a:solidFill>
                  <a:srgbClr val="002060"/>
                </a:solidFill>
                <a:latin typeface="OfficinaSansBookITC-Regular"/>
              </a:rPr>
              <a:t>«Социализация </a:t>
            </a:r>
            <a:r>
              <a:rPr lang="ru-RU" b="1" dirty="0">
                <a:solidFill>
                  <a:srgbClr val="002060"/>
                </a:solidFill>
                <a:latin typeface="OfficinaSansBookITC-Regular"/>
              </a:rPr>
              <a:t>подростков группы риска </a:t>
            </a:r>
            <a:r>
              <a:rPr lang="ru-RU" b="1" dirty="0" smtClean="0">
                <a:solidFill>
                  <a:srgbClr val="002060"/>
                </a:solidFill>
                <a:latin typeface="OfficinaSansBookITC-Regular"/>
              </a:rPr>
              <a:t>через вовлечение </a:t>
            </a:r>
            <a:r>
              <a:rPr lang="ru-RU" b="1" dirty="0">
                <a:solidFill>
                  <a:srgbClr val="002060"/>
                </a:solidFill>
                <a:latin typeface="OfficinaSansBookITC-Regular"/>
              </a:rPr>
              <a:t>в волонтёрскую деятельность», </a:t>
            </a:r>
            <a:r>
              <a:rPr lang="ru-RU" b="1" dirty="0" smtClean="0">
                <a:solidFill>
                  <a:srgbClr val="002060"/>
                </a:solidFill>
                <a:latin typeface="OfficinaSansBookITC-Regular"/>
              </a:rPr>
              <a:t>«Молодой ученый», международный </a:t>
            </a:r>
            <a:r>
              <a:rPr lang="ru-RU" b="1" dirty="0">
                <a:solidFill>
                  <a:srgbClr val="002060"/>
                </a:solidFill>
                <a:latin typeface="OfficinaSansBookITC-Regular"/>
              </a:rPr>
              <a:t>научный </a:t>
            </a:r>
            <a:r>
              <a:rPr lang="ru-RU" b="1" dirty="0" smtClean="0">
                <a:solidFill>
                  <a:srgbClr val="002060"/>
                </a:solidFill>
                <a:latin typeface="OfficinaSansBookITC-Regular"/>
              </a:rPr>
              <a:t>журнал № </a:t>
            </a:r>
            <a:r>
              <a:rPr lang="ru-RU" b="1" dirty="0">
                <a:solidFill>
                  <a:srgbClr val="002060"/>
                </a:solidFill>
                <a:latin typeface="OfficinaSansBookITC-Regular"/>
              </a:rPr>
              <a:t>47 (494) / 2023 - </a:t>
            </a:r>
            <a:r>
              <a:rPr lang="ru-RU" b="1" dirty="0" smtClean="0">
                <a:solidFill>
                  <a:srgbClr val="002060"/>
                </a:solidFill>
                <a:latin typeface="OfficinaSansBookITC-Regular"/>
              </a:rPr>
              <a:t>С.203.</a:t>
            </a:r>
            <a:endParaRPr lang="ru-RU" b="1" dirty="0" smtClean="0">
              <a:solidFill>
                <a:srgbClr val="002060"/>
              </a:solidFill>
              <a:latin typeface="Arial"/>
              <a:ea typeface="Calibri"/>
              <a:cs typeface="Times New Roman"/>
            </a:endParaRPr>
          </a:p>
          <a:p>
            <a:pPr lvl="0" algn="just">
              <a:spcBef>
                <a:spcPct val="20000"/>
              </a:spcBef>
              <a:buClr>
                <a:srgbClr val="92D050"/>
              </a:buClr>
            </a:pPr>
            <a:endParaRPr lang="ru-RU" sz="6000" b="1" dirty="0">
              <a:solidFill>
                <a:srgbClr val="002060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9490" y="188640"/>
            <a:ext cx="46249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92D050"/>
              </a:buClr>
            </a:pPr>
            <a:r>
              <a:rPr lang="ru-RU" sz="4000" b="1" dirty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Наши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публикации </a:t>
            </a:r>
            <a:endParaRPr lang="ru-RU" sz="4000" b="1" dirty="0">
              <a:solidFill>
                <a:srgbClr val="FF0000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002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0" y="620688"/>
            <a:ext cx="7205084" cy="216024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srgbClr val="FFFF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1400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prstClr val="white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prstClr val="white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solidFill>
                  <a:srgbClr val="FFFF00"/>
                </a:solidFill>
                <a:effectLst/>
                <a:latin typeface="Calibri"/>
                <a:ea typeface="Calibri"/>
                <a:cs typeface="Times New Roman"/>
              </a:rPr>
              <a:t>	</a:t>
            </a:r>
            <a:r>
              <a:rPr lang="ru-RU" sz="14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effectLst/>
                <a:latin typeface="Calibri"/>
                <a:ea typeface="Calibri"/>
                <a:cs typeface="Times New Roman"/>
              </a:rPr>
            </a:br>
            <a:endParaRPr lang="ru-RU" sz="24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3016"/>
            <a:ext cx="8136904" cy="2808312"/>
          </a:xfrm>
        </p:spPr>
        <p:txBody>
          <a:bodyPr>
            <a:noAutofit/>
          </a:bodyPr>
          <a:lstStyle/>
          <a:p>
            <a:pPr marL="457200" fontAlgn="base">
              <a:lnSpc>
                <a:spcPct val="8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</a:rPr>
              <a:t>СТРУКТУРА ВОЛОНТЕРСКОГО  ОТРЯДА «ДОБРОЕ СЕРДЦЕ»</a:t>
            </a:r>
            <a:endParaRPr lang="ru-RU" sz="2000" dirty="0">
              <a:solidFill>
                <a:srgbClr val="FF0000"/>
              </a:solidFill>
              <a:effectLst/>
              <a:ea typeface="Times New Roman"/>
            </a:endParaRPr>
          </a:p>
          <a:p>
            <a:pPr marL="342900" lvl="0" indent="-342900" algn="l" fontAlgn="base">
              <a:lnSpc>
                <a:spcPct val="80000"/>
              </a:lnSpc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effectLst/>
              </a:rPr>
              <a:t>Руководит 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работой волонтеров –  наставник, воспитатель Филипенко Ольга Александровна </a:t>
            </a:r>
            <a:endParaRPr lang="ru-RU" sz="2000" b="1" dirty="0">
              <a:effectLst/>
              <a:ea typeface="Times New Roman"/>
            </a:endParaRPr>
          </a:p>
          <a:p>
            <a:pPr marL="342900" lvl="0" indent="-342900" algn="l" fontAlgn="base">
              <a:lnSpc>
                <a:spcPct val="80000"/>
              </a:lnSpc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ru-RU" sz="2000" b="1" dirty="0">
                <a:solidFill>
                  <a:srgbClr val="002060"/>
                </a:solidFill>
                <a:effectLst/>
              </a:rPr>
              <a:t>Командир отряда – студент, Хохлов Владимир</a:t>
            </a:r>
            <a:endParaRPr lang="ru-RU" sz="2000" b="1" dirty="0">
              <a:effectLst/>
              <a:ea typeface="Times New Roman"/>
            </a:endParaRPr>
          </a:p>
          <a:p>
            <a:pPr marL="342900" lvl="0" indent="-342900" algn="l" fontAlgn="base">
              <a:lnSpc>
                <a:spcPct val="80000"/>
              </a:lnSpc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ru-RU" sz="2000" b="1" dirty="0">
                <a:solidFill>
                  <a:srgbClr val="002060"/>
                </a:solidFill>
                <a:effectLst/>
              </a:rPr>
              <a:t>Заместитель командира отряда – студент, Позднякова Полина,</a:t>
            </a:r>
            <a:endParaRPr lang="ru-RU" sz="2000" b="1" dirty="0">
              <a:effectLst/>
              <a:ea typeface="Times New Roman"/>
            </a:endParaRPr>
          </a:p>
          <a:p>
            <a:pPr marL="342900" lvl="0" indent="-342900" algn="l" fontAlgn="base">
              <a:lnSpc>
                <a:spcPct val="80000"/>
              </a:lnSpc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effectLst/>
              </a:rPr>
              <a:t>Основой 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волонтерского движения является отряд обучающихся - добровольцев.</a:t>
            </a:r>
            <a:endParaRPr lang="ru-RU" sz="2000" b="1" dirty="0">
              <a:effectLst/>
              <a:ea typeface="Times New Roman"/>
            </a:endParaRPr>
          </a:p>
          <a:p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404664"/>
            <a:ext cx="5184576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92D050"/>
              </a:buClr>
            </a:pPr>
            <a:r>
              <a:rPr lang="ru-RU" sz="2000" b="1" dirty="0">
                <a:solidFill>
                  <a:srgbClr val="FF0000"/>
                </a:solidFill>
                <a:latin typeface="Arial Black"/>
                <a:ea typeface="Calibri"/>
                <a:cs typeface="Times New Roman"/>
              </a:rPr>
              <a:t>Наш </a:t>
            </a:r>
            <a:r>
              <a:rPr lang="ru-RU" sz="2000" b="1" dirty="0" smtClean="0">
                <a:solidFill>
                  <a:srgbClr val="FF0000"/>
                </a:solidFill>
                <a:latin typeface="Arial Black"/>
                <a:ea typeface="Calibri"/>
                <a:cs typeface="Times New Roman"/>
              </a:rPr>
              <a:t>гимн</a:t>
            </a:r>
            <a:endParaRPr lang="ru-RU" sz="2000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92D050"/>
              </a:buClr>
            </a:pPr>
            <a:r>
              <a:rPr lang="ru-RU" sz="2000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Мы  волонтеры, живем очень дружно!</a:t>
            </a:r>
            <a:endParaRPr lang="ru-RU" sz="2000" dirty="0" smtClean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92D050"/>
              </a:buClr>
            </a:pPr>
            <a:r>
              <a:rPr lang="ru-RU" sz="2000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Всем </a:t>
            </a:r>
            <a:r>
              <a:rPr lang="ru-RU" sz="20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мы поможем, кому это нужно!</a:t>
            </a:r>
            <a:endParaRPr lang="ru-RU" sz="2000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92D050"/>
              </a:buClr>
            </a:pPr>
            <a:r>
              <a:rPr lang="ru-RU" sz="20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Мы патриоты, добро мы творим!</a:t>
            </a:r>
            <a:endParaRPr lang="ru-RU" sz="2000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92D050"/>
              </a:buClr>
            </a:pPr>
            <a:r>
              <a:rPr lang="ru-RU" sz="20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Зовите на помощь, мы вмиг прилетим!</a:t>
            </a:r>
            <a:endParaRPr lang="ru-RU" sz="2000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04664"/>
            <a:ext cx="2174540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Наш девиз </a:t>
            </a: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                                     </a:t>
            </a:r>
            <a:endParaRPr lang="ru-RU" sz="2000" b="1" dirty="0">
              <a:solidFill>
                <a:srgbClr val="FF0000"/>
              </a:solidFill>
              <a:latin typeface="Arial Black" pitchFamily="34" charset="0"/>
            </a:endParaRPr>
          </a:p>
          <a:p>
            <a:pPr lvl="0" algn="ctr"/>
            <a:r>
              <a:rPr lang="ru-RU" sz="2000" b="1" dirty="0">
                <a:solidFill>
                  <a:srgbClr val="FF0000"/>
                </a:solidFill>
                <a:latin typeface="+mj-lt"/>
              </a:rPr>
              <a:t>Смело вперед,                            </a:t>
            </a:r>
          </a:p>
          <a:p>
            <a:pPr lvl="0" algn="ctr"/>
            <a:r>
              <a:rPr lang="ru-RU" sz="2000" b="1" dirty="0">
                <a:solidFill>
                  <a:srgbClr val="FF0000"/>
                </a:solidFill>
                <a:latin typeface="+mj-lt"/>
              </a:rPr>
              <a:t>Не стой на месте,	        </a:t>
            </a:r>
          </a:p>
          <a:p>
            <a:pPr lvl="0" algn="ctr"/>
            <a:r>
              <a:rPr lang="ru-RU" sz="2000" b="1" dirty="0">
                <a:solidFill>
                  <a:srgbClr val="FF0000"/>
                </a:solidFill>
                <a:latin typeface="+mj-lt"/>
              </a:rPr>
              <a:t>Чего не сделает один,</a:t>
            </a:r>
          </a:p>
          <a:p>
            <a:pPr lvl="0" algn="ctr"/>
            <a:r>
              <a:rPr lang="ru-RU" sz="2000" b="1" dirty="0">
                <a:solidFill>
                  <a:srgbClr val="FF0000"/>
                </a:solidFill>
                <a:latin typeface="+mj-lt"/>
              </a:rPr>
              <a:t>Сделаем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вместе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!                              </a:t>
            </a:r>
          </a:p>
          <a:p>
            <a:pPr lvl="0" algn="ctr"/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90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0" y="620688"/>
            <a:ext cx="7205084" cy="216024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srgbClr val="FFFF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1400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prstClr val="white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prstClr val="white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solidFill>
                  <a:srgbClr val="FFFF00"/>
                </a:solidFill>
                <a:effectLst/>
                <a:latin typeface="Calibri"/>
                <a:ea typeface="Calibri"/>
                <a:cs typeface="Times New Roman"/>
              </a:rPr>
              <a:t>	</a:t>
            </a:r>
            <a:r>
              <a:rPr lang="ru-RU" sz="14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effectLst/>
                <a:latin typeface="Calibri"/>
                <a:ea typeface="Calibri"/>
                <a:cs typeface="Times New Roman"/>
              </a:rPr>
            </a:br>
            <a:endParaRPr lang="ru-RU" sz="24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3016"/>
            <a:ext cx="8136904" cy="2808312"/>
          </a:xfrm>
        </p:spPr>
        <p:txBody>
          <a:bodyPr>
            <a:noAutofit/>
          </a:bodyPr>
          <a:lstStyle/>
          <a:p>
            <a:pPr marL="457200" fontAlgn="base">
              <a:lnSpc>
                <a:spcPct val="80000"/>
              </a:lnSpc>
              <a:spcAft>
                <a:spcPts val="0"/>
              </a:spcAft>
            </a:pP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549" y="260648"/>
            <a:ext cx="8402901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buClr>
                <a:srgbClr val="92D050"/>
              </a:buClr>
              <a:buFont typeface="Times New Roman"/>
              <a:buChar char="•"/>
              <a:tabLst>
                <a:tab pos="457200" algn="l"/>
              </a:tabLst>
            </a:pPr>
            <a:r>
              <a:rPr lang="ru-RU" sz="2000" b="1" dirty="0">
                <a:solidFill>
                  <a:srgbClr val="002060"/>
                </a:solidFill>
              </a:rPr>
              <a:t>Ежегодно (сентябрь) заслушиваются отчеты и подводятся итоги о выполненной работе волонтерским отрядом.</a:t>
            </a:r>
            <a:endParaRPr lang="ru-RU" sz="2000" b="1" dirty="0">
              <a:solidFill>
                <a:prstClr val="white"/>
              </a:solidFill>
              <a:ea typeface="Times New Roman"/>
            </a:endParaRPr>
          </a:p>
          <a:p>
            <a:pPr lvl="0" algn="ctr" fontAlgn="base">
              <a:lnSpc>
                <a:spcPct val="80000"/>
              </a:lnSpc>
              <a:spcBef>
                <a:spcPct val="20000"/>
              </a:spcBef>
              <a:buClr>
                <a:srgbClr val="92D050"/>
              </a:buClr>
              <a:tabLst>
                <a:tab pos="457200" algn="l"/>
              </a:tabLst>
            </a:pP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ОСНОВНЫЕ НАПРАВЛЕНИЯ В РАБОТЕ ВОЛОНТЕРОВ</a:t>
            </a:r>
            <a:endParaRPr lang="ru-RU" sz="2000" dirty="0">
              <a:solidFill>
                <a:srgbClr val="FF0000"/>
              </a:solidFill>
              <a:ea typeface="Times New Roman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buClr>
                <a:srgbClr val="92D050"/>
              </a:buClr>
              <a:buFont typeface="Times New Roman"/>
              <a:buChar char="•"/>
              <a:tabLst>
                <a:tab pos="457200" algn="l"/>
              </a:tabLst>
            </a:pPr>
            <a:r>
              <a:rPr lang="ru-RU" sz="2000" b="1" dirty="0">
                <a:solidFill>
                  <a:srgbClr val="002060"/>
                </a:solidFill>
              </a:rPr>
              <a:t>Обучение волонтеров </a:t>
            </a:r>
            <a:endParaRPr lang="ru-RU" sz="2000" b="1" dirty="0">
              <a:solidFill>
                <a:prstClr val="white"/>
              </a:solidFill>
              <a:ea typeface="Times New Roman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buClr>
                <a:srgbClr val="92D050"/>
              </a:buClr>
              <a:buFont typeface="Times New Roman"/>
              <a:buChar char="•"/>
              <a:tabLst>
                <a:tab pos="457200" algn="l"/>
              </a:tabLst>
            </a:pPr>
            <a:r>
              <a:rPr lang="ru-RU" sz="2000" b="1" dirty="0">
                <a:solidFill>
                  <a:srgbClr val="002060"/>
                </a:solidFill>
              </a:rPr>
              <a:t>Просветительская работа. </a:t>
            </a:r>
            <a:endParaRPr lang="ru-RU" sz="2000" b="1" dirty="0">
              <a:solidFill>
                <a:prstClr val="white"/>
              </a:solidFill>
              <a:ea typeface="Times New Roman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buClr>
                <a:srgbClr val="92D050"/>
              </a:buClr>
              <a:buFont typeface="Times New Roman"/>
              <a:buChar char="•"/>
              <a:tabLst>
                <a:tab pos="457200" algn="l"/>
              </a:tabLst>
            </a:pPr>
            <a:r>
              <a:rPr lang="ru-RU" sz="2000" b="1" dirty="0">
                <a:solidFill>
                  <a:srgbClr val="002060"/>
                </a:solidFill>
              </a:rPr>
              <a:t>Индивидуальная и коллективная работа.</a:t>
            </a:r>
            <a:endParaRPr lang="ru-RU" sz="2000" b="1" dirty="0">
              <a:solidFill>
                <a:prstClr val="white"/>
              </a:solidFill>
              <a:ea typeface="Times New Roman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buClr>
                <a:srgbClr val="92D050"/>
              </a:buClr>
              <a:buFont typeface="Times New Roman"/>
              <a:buChar char="•"/>
              <a:tabLst>
                <a:tab pos="457200" algn="l"/>
              </a:tabLst>
            </a:pPr>
            <a:r>
              <a:rPr lang="ru-RU" sz="2000" b="1" dirty="0">
                <a:solidFill>
                  <a:srgbClr val="002060"/>
                </a:solidFill>
              </a:rPr>
              <a:t>Участие во всероссийских, краевых, городских волонтерских акциях и </a:t>
            </a:r>
            <a:r>
              <a:rPr lang="ru-RU" sz="2000" b="1" dirty="0" smtClean="0">
                <a:solidFill>
                  <a:srgbClr val="002060"/>
                </a:solidFill>
              </a:rPr>
              <a:t>мероприятиях.</a:t>
            </a:r>
            <a:endParaRPr lang="ru-RU" sz="2000" b="1" dirty="0">
              <a:solidFill>
                <a:prstClr val="white"/>
              </a:solidFill>
              <a:ea typeface="Times New Roman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ts val="1000"/>
              </a:spcAft>
              <a:buClr>
                <a:srgbClr val="92D050"/>
              </a:buClr>
            </a:pPr>
            <a:r>
              <a:rPr lang="ru-RU" sz="20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 </a:t>
            </a:r>
            <a:endParaRPr lang="ru-RU" sz="200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549" y="2852936"/>
            <a:ext cx="8402902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buClr>
                <a:srgbClr val="92D050"/>
              </a:buClr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            Проект «Доброе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сердце»                   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Цели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: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                                                                                                                            1) </a:t>
            </a:r>
            <a:r>
              <a:rPr lang="ru-RU" sz="2000" b="1" dirty="0" smtClean="0">
                <a:solidFill>
                  <a:srgbClr val="002060"/>
                </a:solidFill>
                <a:cs typeface="Times New Roman"/>
              </a:rPr>
              <a:t>С</a:t>
            </a:r>
            <a:r>
              <a:rPr lang="ru-RU" sz="20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оздать </a:t>
            </a:r>
            <a:r>
              <a:rPr lang="ru-RU" sz="2000" b="1" dirty="0">
                <a:solidFill>
                  <a:srgbClr val="002060"/>
                </a:solidFill>
                <a:ea typeface="Times New Roman"/>
                <a:cs typeface="Times New Roman"/>
              </a:rPr>
              <a:t>условия для самовыражения, самоутверждения каждой личности через конкретные дела; </a:t>
            </a:r>
            <a:r>
              <a:rPr lang="ru-RU" sz="20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                                                                                                 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2) </a:t>
            </a:r>
            <a:r>
              <a:rPr lang="ru-RU" sz="20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создать </a:t>
            </a:r>
            <a:r>
              <a:rPr lang="ru-RU" sz="2000" b="1" dirty="0">
                <a:solidFill>
                  <a:srgbClr val="002060"/>
                </a:solidFill>
                <a:ea typeface="Times New Roman"/>
                <a:cs typeface="Times New Roman"/>
              </a:rPr>
              <a:t>условия для развития организаторских способностей каждого, лидерских качеств; </a:t>
            </a:r>
            <a:r>
              <a:rPr lang="ru-RU" sz="20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                                                                                             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3) </a:t>
            </a:r>
            <a:r>
              <a:rPr lang="ru-RU" sz="20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развивать </a:t>
            </a:r>
            <a:r>
              <a:rPr lang="ru-RU" sz="2000" b="1" dirty="0">
                <a:solidFill>
                  <a:srgbClr val="002060"/>
                </a:solidFill>
                <a:ea typeface="Times New Roman"/>
                <a:cs typeface="Times New Roman"/>
              </a:rPr>
              <a:t>креативность, стимулирование социального </a:t>
            </a:r>
            <a:r>
              <a:rPr lang="ru-RU" sz="2000" b="1" dirty="0" err="1">
                <a:solidFill>
                  <a:srgbClr val="002060"/>
                </a:solidFill>
                <a:ea typeface="Times New Roman"/>
                <a:cs typeface="Times New Roman"/>
              </a:rPr>
              <a:t>волонтерства</a:t>
            </a:r>
            <a:r>
              <a:rPr lang="ru-RU" sz="2000" b="1" dirty="0">
                <a:solidFill>
                  <a:srgbClr val="002060"/>
                </a:solidFill>
                <a:ea typeface="Times New Roman"/>
                <a:cs typeface="Times New Roman"/>
              </a:rPr>
              <a:t>, инициативы, формирование активной гражданской позиции у студентов; </a:t>
            </a:r>
            <a:r>
              <a:rPr lang="ru-RU" sz="20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                                                                                                     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4)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воспитание </a:t>
            </a:r>
            <a:r>
              <a:rPr lang="ru-RU" sz="2000" b="1" dirty="0">
                <a:solidFill>
                  <a:srgbClr val="002060"/>
                </a:solidFill>
                <a:ea typeface="Times New Roman"/>
                <a:cs typeface="Times New Roman"/>
              </a:rPr>
              <a:t>культуры, трудовых навыков, умения действовать в интересах не только своей личности, но и </a:t>
            </a:r>
            <a:r>
              <a:rPr lang="ru-RU" sz="20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общества(группы</a:t>
            </a:r>
            <a:r>
              <a:rPr lang="ru-RU" sz="2000" b="1" dirty="0">
                <a:solidFill>
                  <a:srgbClr val="002060"/>
                </a:solidFill>
                <a:ea typeface="Times New Roman"/>
                <a:cs typeface="Times New Roman"/>
              </a:rPr>
              <a:t>).      </a:t>
            </a:r>
            <a:r>
              <a:rPr lang="ru-RU" sz="2000" dirty="0">
                <a:solidFill>
                  <a:srgbClr val="002060"/>
                </a:solidFill>
                <a:ea typeface="Times New Roman"/>
                <a:cs typeface="Times New Roman"/>
              </a:rPr>
              <a:t>                                                                                            </a:t>
            </a:r>
            <a:endParaRPr lang="ru-RU" sz="2000" dirty="0">
              <a:solidFill>
                <a:srgbClr val="002060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823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3164336"/>
            <a:ext cx="7205084" cy="432048"/>
          </a:xfrm>
        </p:spPr>
        <p:txBody>
          <a:bodyPr/>
          <a:lstStyle/>
          <a:p>
            <a:pPr algn="l"/>
            <a:r>
              <a:rPr lang="ru-RU" sz="2800" b="1" dirty="0" smtClean="0">
                <a:effectLst/>
              </a:rPr>
              <a:t/>
            </a:r>
            <a:br>
              <a:rPr lang="ru-RU" sz="2800" b="1" dirty="0" smtClean="0">
                <a:effectLst/>
              </a:rPr>
            </a:b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endParaRPr lang="ru-RU" sz="24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501008"/>
            <a:ext cx="8424936" cy="288032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</a:rPr>
              <a:t>           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13542" y="2420888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rgbClr val="92D050"/>
              </a:buClr>
            </a:pPr>
            <a:endParaRPr lang="ru-RU" sz="2000" b="1" dirty="0">
              <a:solidFill>
                <a:srgbClr val="FF0000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</a:endParaRPr>
          </a:p>
          <a:p>
            <a:pPr lvl="0">
              <a:spcBef>
                <a:spcPct val="20000"/>
              </a:spcBef>
              <a:buClr>
                <a:srgbClr val="92D050"/>
              </a:buClr>
            </a:pPr>
            <a:endParaRPr lang="ru-RU" sz="2000" b="1" dirty="0">
              <a:solidFill>
                <a:srgbClr val="FF0000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2887" y="1195011"/>
            <a:ext cx="8253309" cy="5258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buClr>
                <a:srgbClr val="92D050"/>
              </a:buClr>
            </a:pPr>
            <a:endParaRPr lang="ru-RU" sz="2400" b="1" dirty="0" smtClean="0">
              <a:solidFill>
                <a:srgbClr val="FF0000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</a:endParaRPr>
          </a:p>
          <a:p>
            <a:pPr lvl="0">
              <a:spcBef>
                <a:spcPct val="20000"/>
              </a:spcBef>
              <a:buClr>
                <a:srgbClr val="92D050"/>
              </a:buClr>
            </a:pPr>
            <a:endParaRPr lang="ru-RU" sz="3600" b="1" dirty="0" smtClean="0">
              <a:solidFill>
                <a:srgbClr val="FF0000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</a:endParaRPr>
          </a:p>
          <a:p>
            <a:pPr lvl="0">
              <a:spcBef>
                <a:spcPct val="20000"/>
              </a:spcBef>
              <a:buClr>
                <a:srgbClr val="92D050"/>
              </a:buClr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Задачи: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                                                                                                                              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-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сформировать у подрастающего поколения активную гражданскую позицию;</a:t>
            </a:r>
          </a:p>
          <a:p>
            <a:pPr lvl="0">
              <a:spcBef>
                <a:spcPct val="20000"/>
              </a:spcBef>
              <a:buClr>
                <a:srgbClr val="92D050"/>
              </a:buClr>
            </a:pPr>
            <a:r>
              <a:rPr lang="ru-RU" sz="2400" b="1" dirty="0">
                <a:solidFill>
                  <a:srgbClr val="00206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- содействовать нравственному, эстетическому и гражданскому воспитанию студентов;</a:t>
            </a:r>
          </a:p>
          <a:p>
            <a:pPr lvl="0">
              <a:spcBef>
                <a:spcPct val="20000"/>
              </a:spcBef>
              <a:buClr>
                <a:srgbClr val="92D050"/>
              </a:buClr>
            </a:pPr>
            <a:r>
              <a:rPr lang="ru-RU" sz="2400" b="1" dirty="0">
                <a:solidFill>
                  <a:srgbClr val="00206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- привлечь подростков к поиску механизмов решения актуальных проблем городского сообщества через разработку и реализацию социально значимого проекта;</a:t>
            </a:r>
          </a:p>
          <a:p>
            <a:pPr lvl="0">
              <a:spcBef>
                <a:spcPct val="20000"/>
              </a:spcBef>
              <a:buClr>
                <a:srgbClr val="92D050"/>
              </a:buClr>
            </a:pPr>
            <a:r>
              <a:rPr lang="ru-RU" sz="2400" b="1" dirty="0">
                <a:solidFill>
                  <a:srgbClr val="00206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- сформировать чувство личной ответственности за жизнь и состояние животных из приюта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;                                        -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развить инициативу и творчество подростков через организацию социально значимой деятельности;</a:t>
            </a:r>
          </a:p>
          <a:p>
            <a:pPr lvl="0">
              <a:spcBef>
                <a:spcPct val="20000"/>
              </a:spcBef>
              <a:buClr>
                <a:srgbClr val="92D050"/>
              </a:buClr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                                            </a:t>
            </a:r>
            <a:endParaRPr lang="ru-RU" sz="2400" b="1" dirty="0">
              <a:solidFill>
                <a:srgbClr val="002060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</a:endParaRPr>
          </a:p>
          <a:p>
            <a:pPr lvl="0">
              <a:spcBef>
                <a:spcPct val="20000"/>
              </a:spcBef>
              <a:buClr>
                <a:srgbClr val="92D050"/>
              </a:buClr>
            </a:pPr>
            <a:endParaRPr lang="ru-RU" sz="2400" b="1" dirty="0">
              <a:solidFill>
                <a:srgbClr val="FF0000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</a:endParaRPr>
          </a:p>
          <a:p>
            <a:pPr lvl="0">
              <a:spcBef>
                <a:spcPct val="20000"/>
              </a:spcBef>
              <a:buClr>
                <a:srgbClr val="92D050"/>
              </a:buClr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                                                                                                                                 </a:t>
            </a:r>
          </a:p>
          <a:p>
            <a:pPr lvl="0">
              <a:spcBef>
                <a:spcPct val="20000"/>
              </a:spcBef>
              <a:buClr>
                <a:srgbClr val="92D050"/>
              </a:buClr>
            </a:pPr>
            <a:endParaRPr lang="ru-RU" sz="2000" b="1" dirty="0">
              <a:solidFill>
                <a:srgbClr val="FF0000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548680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Проект «Доброе сердце»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74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3164336"/>
            <a:ext cx="7205084" cy="432048"/>
          </a:xfrm>
        </p:spPr>
        <p:txBody>
          <a:bodyPr/>
          <a:lstStyle/>
          <a:p>
            <a:pPr algn="l"/>
            <a:r>
              <a:rPr lang="ru-RU" sz="2800" b="1" dirty="0" smtClean="0">
                <a:effectLst/>
              </a:rPr>
              <a:t/>
            </a:r>
            <a:br>
              <a:rPr lang="ru-RU" sz="2800" b="1" dirty="0" smtClean="0">
                <a:effectLst/>
              </a:rPr>
            </a:b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endParaRPr lang="ru-RU" sz="24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501008"/>
            <a:ext cx="8424936" cy="288032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</a:rPr>
              <a:t>           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13542" y="2420888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rgbClr val="92D050"/>
              </a:buClr>
            </a:pPr>
            <a:endParaRPr lang="ru-RU" sz="2000" b="1" dirty="0">
              <a:solidFill>
                <a:srgbClr val="FF0000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</a:endParaRPr>
          </a:p>
          <a:p>
            <a:pPr lvl="0">
              <a:spcBef>
                <a:spcPct val="20000"/>
              </a:spcBef>
              <a:buClr>
                <a:srgbClr val="92D050"/>
              </a:buClr>
            </a:pPr>
            <a:endParaRPr lang="ru-RU" sz="2000" b="1" dirty="0">
              <a:solidFill>
                <a:srgbClr val="FF0000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1830" y="1183095"/>
            <a:ext cx="8253309" cy="5198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buClr>
                <a:srgbClr val="92D050"/>
              </a:buClr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Задачи:                                                                                                                            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- провести информационно-просветительскую работу по пропаганде гуманистического образа жизни подрастающего поколения;</a:t>
            </a:r>
          </a:p>
          <a:p>
            <a:pPr lvl="0">
              <a:spcBef>
                <a:spcPct val="20000"/>
              </a:spcBef>
              <a:buClr>
                <a:srgbClr val="92D050"/>
              </a:buClr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- способствовать формированию культуры бережного и ответственного обращения с домашними животными и животными из приюта;</a:t>
            </a:r>
          </a:p>
          <a:p>
            <a:pPr lvl="0">
              <a:spcBef>
                <a:spcPct val="20000"/>
              </a:spcBef>
              <a:buClr>
                <a:srgbClr val="92D050"/>
              </a:buClr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- оказать помощь приюту для животных по благоустройству территории, в уходе за животными, в поиске новых хозяев;</a:t>
            </a:r>
          </a:p>
          <a:p>
            <a:pPr lvl="0">
              <a:spcBef>
                <a:spcPct val="20000"/>
              </a:spcBef>
              <a:buClr>
                <a:srgbClr val="92D050"/>
              </a:buClr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 - освоить основные социальные навыки, практические умения в   области социальных отношений.</a:t>
            </a:r>
            <a:endParaRPr lang="ru-RU" sz="2400" b="1" dirty="0">
              <a:solidFill>
                <a:srgbClr val="002060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548680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Проект «Доброе сердце»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13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9458" y="476672"/>
            <a:ext cx="7205084" cy="432048"/>
          </a:xfrm>
        </p:spPr>
        <p:txBody>
          <a:bodyPr/>
          <a:lstStyle/>
          <a:p>
            <a:pPr algn="l"/>
            <a:r>
              <a:rPr lang="ru-RU" sz="2800" b="1" dirty="0" smtClean="0">
                <a:effectLst/>
              </a:rPr>
              <a:t/>
            </a:r>
            <a:br>
              <a:rPr lang="ru-RU" sz="2800" b="1" dirty="0" smtClean="0">
                <a:effectLst/>
              </a:rPr>
            </a:b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r>
              <a:rPr lang="ru-RU" sz="2400" b="1" dirty="0">
                <a:ln>
                  <a:noFill/>
                </a:ln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  <a:t>Направление: </a:t>
            </a:r>
            <a:r>
              <a:rPr lang="ru-RU" sz="2400" b="1" dirty="0" smtClean="0">
                <a:ln>
                  <a:noFill/>
                </a:ln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  <a:t>Экологическое </a:t>
            </a:r>
            <a:r>
              <a:rPr lang="ru-RU" sz="2400" b="1" dirty="0" err="1">
                <a:ln>
                  <a:noFill/>
                </a:ln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  <a:t>волонтерство</a:t>
            </a:r>
            <a:endParaRPr lang="ru-RU" sz="24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501008"/>
            <a:ext cx="8424936" cy="288032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</a:rPr>
              <a:t>           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013656"/>
            <a:ext cx="8352928" cy="4935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215" algn="just">
              <a:lnSpc>
                <a:spcPct val="115000"/>
              </a:lnSpc>
            </a:pP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Главное - жить в согласии с миром и неравнодушие к тому, что происходит на </a:t>
            </a:r>
            <a:r>
              <a:rPr lang="ru-RU" sz="2000" b="1" dirty="0" smtClean="0">
                <a:solidFill>
                  <a:srgbClr val="002060"/>
                </a:solidFill>
                <a:ea typeface="Calibri"/>
                <a:cs typeface="Times New Roman"/>
              </a:rPr>
              <a:t>планете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.</a:t>
            </a:r>
            <a:endParaRPr lang="ru-RU" sz="20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lvl="0" indent="450215" algn="just">
              <a:lnSpc>
                <a:spcPct val="115000"/>
              </a:lnSpc>
            </a:pP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Волонтеры – студенты вовлечены в направления:</a:t>
            </a:r>
            <a:endParaRPr lang="ru-RU" sz="20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lvl="0" indent="450215" algn="just">
              <a:lnSpc>
                <a:spcPct val="115000"/>
              </a:lnSpc>
            </a:pP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• помощь бездомным животным (помощь животным в приютах, поиск для </a:t>
            </a:r>
            <a:r>
              <a:rPr lang="ru-RU" sz="2000" b="1" dirty="0" smtClean="0">
                <a:solidFill>
                  <a:srgbClr val="002060"/>
                </a:solidFill>
                <a:ea typeface="Calibri"/>
                <a:cs typeface="Times New Roman"/>
              </a:rPr>
              <a:t>животных</a:t>
            </a:r>
          </a:p>
          <a:p>
            <a:pPr lvl="0" indent="450215" algn="just">
              <a:lnSpc>
                <a:spcPct val="115000"/>
              </a:lnSpc>
            </a:pP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новых хозяев);</a:t>
            </a:r>
            <a:endParaRPr lang="ru-RU" sz="20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lvl="0" indent="450215" algn="just">
              <a:lnSpc>
                <a:spcPct val="115000"/>
              </a:lnSpc>
            </a:pP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• </a:t>
            </a:r>
            <a:r>
              <a:rPr lang="ru-RU" sz="2000" b="1">
                <a:solidFill>
                  <a:srgbClr val="002060"/>
                </a:solidFill>
                <a:ea typeface="Calibri"/>
                <a:cs typeface="Times New Roman"/>
              </a:rPr>
              <a:t>изготовление </a:t>
            </a:r>
            <a:r>
              <a:rPr lang="ru-RU" sz="2000" b="1" smtClean="0">
                <a:solidFill>
                  <a:srgbClr val="002060"/>
                </a:solidFill>
                <a:ea typeface="Calibri"/>
                <a:cs typeface="Times New Roman"/>
              </a:rPr>
              <a:t>кормушек, 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подкормка птиц в зимний период.</a:t>
            </a:r>
            <a:endParaRPr lang="ru-RU" sz="20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lvl="0" indent="450215" algn="just">
              <a:lnSpc>
                <a:spcPct val="115000"/>
              </a:lnSpc>
            </a:pP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• субботники;</a:t>
            </a:r>
            <a:endParaRPr lang="ru-RU" sz="20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lvl="0" indent="450215" algn="just">
              <a:lnSpc>
                <a:spcPct val="115000"/>
              </a:lnSpc>
            </a:pP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• дни чистоты;</a:t>
            </a:r>
            <a:endParaRPr lang="ru-RU" sz="20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lvl="0" indent="450215" algn="just">
              <a:lnSpc>
                <a:spcPct val="115000"/>
              </a:lnSpc>
            </a:pP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• посадка деревьев;</a:t>
            </a:r>
            <a:endParaRPr lang="ru-RU" sz="20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lvl="0" algn="just"/>
            <a:r>
              <a:rPr lang="ru-RU" sz="2000" b="1" dirty="0" smtClean="0">
                <a:solidFill>
                  <a:srgbClr val="002060"/>
                </a:solidFill>
                <a:ea typeface="Calibri"/>
              </a:rPr>
              <a:t>       • </a:t>
            </a:r>
            <a:r>
              <a:rPr lang="ru-RU" sz="2000" b="1" dirty="0">
                <a:solidFill>
                  <a:srgbClr val="002060"/>
                </a:solidFill>
                <a:ea typeface="Calibri"/>
              </a:rPr>
              <a:t>уборка парков, лесов, берегов водохранилищ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13542" y="2420888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rgbClr val="92D050"/>
              </a:buClr>
            </a:pPr>
            <a:endParaRPr lang="ru-RU" sz="2000" b="1" dirty="0">
              <a:solidFill>
                <a:srgbClr val="FF0000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</a:endParaRPr>
          </a:p>
          <a:p>
            <a:pPr lvl="0">
              <a:spcBef>
                <a:spcPct val="20000"/>
              </a:spcBef>
              <a:buClr>
                <a:srgbClr val="92D050"/>
              </a:buClr>
            </a:pPr>
            <a:endParaRPr lang="ru-RU" sz="2000" b="1" dirty="0">
              <a:solidFill>
                <a:srgbClr val="FF0000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51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7205084" cy="432048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                </a:t>
            </a:r>
            <a:r>
              <a:rPr lang="ru-RU" sz="2800" b="1" dirty="0" smtClean="0">
                <a:effectLst/>
              </a:rPr>
              <a:t/>
            </a:r>
            <a:br>
              <a:rPr lang="ru-RU" sz="2800" b="1" dirty="0" smtClean="0">
                <a:effectLst/>
              </a:rPr>
            </a:b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endParaRPr lang="ru-RU" sz="24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645024"/>
            <a:ext cx="8208912" cy="2664296"/>
          </a:xfrm>
        </p:spPr>
        <p:txBody>
          <a:bodyPr>
            <a:noAutofit/>
          </a:bodyPr>
          <a:lstStyle/>
          <a:p>
            <a:pPr lvl="0" algn="l">
              <a:buClr>
                <a:srgbClr val="92D050"/>
              </a:buClr>
            </a:pPr>
            <a:r>
              <a:rPr lang="ru-RU" sz="3600" b="1" dirty="0" smtClean="0">
                <a:solidFill>
                  <a:srgbClr val="FF0000"/>
                </a:solidFill>
              </a:rPr>
              <a:t>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1779" y="3717033"/>
            <a:ext cx="8280920" cy="3024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Приют для животных «Теремок»</a:t>
            </a:r>
            <a:endParaRPr lang="ru-RU" sz="2000" b="1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/>
                <a:ea typeface="Calibri"/>
              </a:rPr>
              <a:t>       В </a:t>
            </a:r>
            <a:r>
              <a:rPr lang="ru-RU" sz="2000" b="1" dirty="0">
                <a:solidFill>
                  <a:srgbClr val="002060"/>
                </a:solidFill>
                <a:latin typeface="Arial"/>
                <a:ea typeface="Calibri"/>
              </a:rPr>
              <a:t>2022 году частный приют в городе Хабаровске сгорел, в нем находилось 30 котиков и 80 собак. В огне погибла одна кошечка, остальных животных </a:t>
            </a:r>
            <a:r>
              <a:rPr lang="ru-RU" sz="2000" b="1" dirty="0" smtClean="0">
                <a:solidFill>
                  <a:srgbClr val="002060"/>
                </a:solidFill>
                <a:latin typeface="Arial"/>
                <a:ea typeface="Calibri"/>
              </a:rPr>
              <a:t>спасли</a:t>
            </a:r>
            <a:r>
              <a:rPr lang="ru-RU" sz="2000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. Здесь постоянная нехватка кормов, поэтому всегда нужна помощь. Здесь, кроме волонтеров, животных никто не выгуливает, шерстку не вычесывают, </a:t>
            </a:r>
            <a:r>
              <a:rPr lang="ru-RU" sz="2000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не приласкают. </a:t>
            </a:r>
            <a:endParaRPr lang="ru-RU" sz="2000" b="1" dirty="0">
              <a:solidFill>
                <a:prstClr val="white"/>
              </a:solidFill>
            </a:endParaRPr>
          </a:p>
        </p:txBody>
      </p:sp>
      <p:pic>
        <p:nvPicPr>
          <p:cNvPr id="6" name="Рисунок 5" descr="G:\Правила волонтерам\fd4e16820639f94c037f85b3e6l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33319"/>
            <a:ext cx="6120679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60852"/>
            <a:ext cx="1872208" cy="1144212"/>
          </a:xfrm>
          <a:prstGeom prst="rect">
            <a:avLst/>
          </a:prstGeom>
          <a:noFill/>
        </p:spPr>
      </p:pic>
      <p:pic>
        <p:nvPicPr>
          <p:cNvPr id="8" name="Рисунок 7" descr="G:\Правила волонтерам\1625575186_24-phonoteka-org-p-milie-kotyata-na-rabochii-stol-krasivo-obo-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45486"/>
            <a:ext cx="1944216" cy="11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Котики\IMG_20221212_1556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2860852"/>
            <a:ext cx="1872208" cy="11442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467689" y="364711"/>
            <a:ext cx="612864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buClr>
                <a:srgbClr val="92D050"/>
              </a:buClr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   Проект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«Доброе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сердце»</a:t>
            </a:r>
            <a:endParaRPr lang="ru-RU" sz="3600" b="1" dirty="0">
              <a:solidFill>
                <a:srgbClr val="FF0000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4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0" y="404664"/>
            <a:ext cx="7205084" cy="324036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                </a:t>
            </a: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endParaRPr lang="ru-RU" sz="24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458101"/>
            <a:ext cx="8352928" cy="28803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</a:t>
            </a:r>
          </a:p>
        </p:txBody>
      </p:sp>
      <p:pic>
        <p:nvPicPr>
          <p:cNvPr id="5" name="Рисунок 4" descr="C:\Users\User\Desktop\Презентация Доброе сердце\b35b0a41-9c65-4c2f-8a43-b51a568219ad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7929"/>
            <a:ext cx="6048672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G:\Правила волонтерам\pravila-priyut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90" y="477929"/>
            <a:ext cx="1296144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2954045"/>
            <a:ext cx="79208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ct val="20000"/>
              </a:spcBef>
              <a:buClr>
                <a:srgbClr val="92D050"/>
              </a:buClr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    Волонтер обязан соблюдать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п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равила техники  безопасности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!</a:t>
            </a:r>
          </a:p>
        </p:txBody>
      </p:sp>
      <p:pic>
        <p:nvPicPr>
          <p:cNvPr id="8" name="Рисунок 7" descr="G:\Правила волонтерам\scale_12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521" y="4620808"/>
            <a:ext cx="3888432" cy="179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Волонтеры  2023\instruktsiya-travmy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1" y="4565916"/>
            <a:ext cx="2232248" cy="185154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611560" y="3432551"/>
            <a:ext cx="792088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9055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Волонтеры отряда «Доброе сердце» перед посещением приюта для животных знакомятся с правилами поведения, </a:t>
            </a:r>
            <a:r>
              <a:rPr lang="ru-RU" sz="2000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   расписываются </a:t>
            </a:r>
            <a:r>
              <a:rPr lang="ru-RU" sz="2000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в журнале инструктажа.</a:t>
            </a:r>
            <a:endParaRPr lang="ru-RU" sz="20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47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Другая 1">
      <a:dk1>
        <a:sysClr val="windowText" lastClr="000000"/>
      </a:dk1>
      <a:lt1>
        <a:sysClr val="window" lastClr="FFFFFF"/>
      </a:lt1>
      <a:dk2>
        <a:srgbClr val="92D050"/>
      </a:dk2>
      <a:lt2>
        <a:srgbClr val="ECE9C6"/>
      </a:lt2>
      <a:accent1>
        <a:srgbClr val="92D050"/>
      </a:accent1>
      <a:accent2>
        <a:srgbClr val="92D050"/>
      </a:accent2>
      <a:accent3>
        <a:srgbClr val="A39428"/>
      </a:accent3>
      <a:accent4>
        <a:srgbClr val="877F6C"/>
      </a:accent4>
      <a:accent5>
        <a:srgbClr val="D0BE40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вердый переплет">
  <a:themeElements>
    <a:clrScheme name="Другая 1">
      <a:dk1>
        <a:sysClr val="windowText" lastClr="000000"/>
      </a:dk1>
      <a:lt1>
        <a:sysClr val="window" lastClr="FFFFFF"/>
      </a:lt1>
      <a:dk2>
        <a:srgbClr val="92D050"/>
      </a:dk2>
      <a:lt2>
        <a:srgbClr val="ECE9C6"/>
      </a:lt2>
      <a:accent1>
        <a:srgbClr val="92D050"/>
      </a:accent1>
      <a:accent2>
        <a:srgbClr val="92D050"/>
      </a:accent2>
      <a:accent3>
        <a:srgbClr val="A39428"/>
      </a:accent3>
      <a:accent4>
        <a:srgbClr val="877F6C"/>
      </a:accent4>
      <a:accent5>
        <a:srgbClr val="D0BE40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1628</TotalTime>
  <Words>1403</Words>
  <Application>Microsoft Office PowerPoint</Application>
  <PresentationFormat>Экран (4:3)</PresentationFormat>
  <Paragraphs>151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Твердый переплет</vt:lpstr>
      <vt:lpstr>1_Твердый переплет</vt:lpstr>
      <vt:lpstr>Краевое государственное бюджетное  профессиональное образовательное учреждение "Хабаровский технический колледж"</vt:lpstr>
      <vt:lpstr>СТРУКТУРА ВОЛОНТЕРСКОГО  ОТРЯДА  «ДОБРОЕ СЕРДЦЕ»</vt:lpstr>
      <vt:lpstr>    </vt:lpstr>
      <vt:lpstr>    </vt:lpstr>
      <vt:lpstr>  </vt:lpstr>
      <vt:lpstr>  </vt:lpstr>
      <vt:lpstr>  Направление: Экологическое волонтерство</vt:lpstr>
      <vt:lpstr>                  </vt:lpstr>
      <vt:lpstr>                 </vt:lpstr>
      <vt:lpstr>                 </vt:lpstr>
      <vt:lpstr>                 </vt:lpstr>
      <vt:lpstr>                 </vt:lpstr>
      <vt:lpstr>                 </vt:lpstr>
      <vt:lpstr>                 </vt:lpstr>
      <vt:lpstr>                 </vt:lpstr>
      <vt:lpstr>                 </vt:lpstr>
      <vt:lpstr>                 </vt:lpstr>
      <vt:lpstr>                 - </vt:lpstr>
      <vt:lpstr>                 </vt:lpstr>
      <vt:lpstr>                 </vt:lpstr>
      <vt:lpstr>                 </vt:lpstr>
      <vt:lpstr>                 </vt:lpstr>
      <vt:lpstr>                 </vt:lpstr>
      <vt:lpstr>                 </vt:lpstr>
      <vt:lpstr>                 </vt:lpstr>
      <vt:lpstr>             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Общага</dc:creator>
  <cp:lastModifiedBy>Общага</cp:lastModifiedBy>
  <cp:revision>176</cp:revision>
  <dcterms:created xsi:type="dcterms:W3CDTF">2023-02-08T06:22:31Z</dcterms:created>
  <dcterms:modified xsi:type="dcterms:W3CDTF">2024-02-01T01:35:40Z</dcterms:modified>
</cp:coreProperties>
</file>