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Инновации образования –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для инновационного развития экономики Дальнего Востока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Калачева Наталья Александровна</a:t>
            </a:r>
          </a:p>
          <a:p>
            <a:r>
              <a:rPr lang="ru-RU" dirty="0" smtClean="0"/>
              <a:t>Директор КГБОУ СПО Технический колледж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Центр сертификации профессиональных квалификаций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dirty="0" smtClean="0"/>
              <a:t>Цели </a:t>
            </a:r>
            <a:r>
              <a:rPr lang="ru-RU" sz="2800" dirty="0" smtClean="0"/>
              <a:t>деятельности Центра сертификации:</a:t>
            </a:r>
            <a:endParaRPr lang="ru-RU" sz="3200" dirty="0" smtClean="0"/>
          </a:p>
          <a:p>
            <a:pPr lvl="1"/>
            <a:r>
              <a:rPr lang="ru-RU" dirty="0" smtClean="0"/>
              <a:t>Обеспечение внедрения региональных  профессиональных стандартов;</a:t>
            </a:r>
            <a:endParaRPr lang="ru-RU" sz="2800" dirty="0" smtClean="0"/>
          </a:p>
          <a:p>
            <a:pPr lvl="1"/>
            <a:r>
              <a:rPr lang="ru-RU" dirty="0" smtClean="0"/>
              <a:t>Повышение качества профессионального образования</a:t>
            </a:r>
            <a:endParaRPr lang="ru-RU" sz="2800" dirty="0" smtClean="0"/>
          </a:p>
          <a:p>
            <a:pPr lvl="1"/>
            <a:r>
              <a:rPr lang="ru-RU" dirty="0" smtClean="0"/>
              <a:t>Повышение социальной и личностной готовности выпускников к профессиональной трудовой деятельности в соответствии с требованиями работодателей</a:t>
            </a:r>
            <a:endParaRPr lang="ru-RU" sz="2800" dirty="0" smtClean="0"/>
          </a:p>
          <a:p>
            <a:pPr lvl="1"/>
            <a:r>
              <a:rPr lang="ru-RU" dirty="0" smtClean="0"/>
              <a:t>Выполнение регионального заказа на подготовку рабочих кадров в соответствии со структурой спроса на рынке труда</a:t>
            </a:r>
            <a:endParaRPr lang="ru-RU" sz="2800" dirty="0" smtClean="0"/>
          </a:p>
          <a:p>
            <a:pPr lvl="1"/>
            <a:r>
              <a:rPr lang="ru-RU" dirty="0" smtClean="0"/>
              <a:t>Развитие социального партнерства между сферами экономики и образования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Центр сертификации профессиональных квалификаций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b="1" i="1" u="sng" dirty="0" smtClean="0"/>
              <a:t>Задачами центра </a:t>
            </a:r>
            <a:r>
              <a:rPr lang="ru-RU" sz="6000" b="1" i="1" u="sng" dirty="0" smtClean="0"/>
              <a:t>сертификации</a:t>
            </a:r>
            <a:r>
              <a:rPr lang="ru-RU" sz="6000" i="1" u="sng" dirty="0" smtClean="0"/>
              <a:t>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5800" dirty="0" smtClean="0"/>
              <a:t>Внедрение </a:t>
            </a:r>
            <a:r>
              <a:rPr lang="ru-RU" sz="5800" dirty="0" smtClean="0"/>
              <a:t>системы независимой сертификации профессиональной компетенции выпускников учебных заведений и работников предприятий</a:t>
            </a:r>
          </a:p>
          <a:p>
            <a:pPr lvl="0"/>
            <a:r>
              <a:rPr lang="ru-RU" sz="5800" dirty="0" smtClean="0"/>
              <a:t>Обеспечение сертификации в соответствии с региональными стандартами с учетом специфики отрасли</a:t>
            </a:r>
          </a:p>
          <a:p>
            <a:pPr lvl="0"/>
            <a:r>
              <a:rPr lang="ru-RU" sz="5800" dirty="0" smtClean="0"/>
              <a:t>Удостоверение соответствия уровня квалификации и компетенций персонала требованиям профессиональных стандартов с учетом специфики отрасли</a:t>
            </a:r>
          </a:p>
          <a:p>
            <a:pPr lvl="0"/>
            <a:r>
              <a:rPr lang="ru-RU" sz="5800" dirty="0" smtClean="0"/>
              <a:t>Содействие работодателям в подборе квалифицированных работников, сертифицированных по профессиям и уровням квалификации</a:t>
            </a:r>
          </a:p>
          <a:p>
            <a:pPr lvl="0"/>
            <a:r>
              <a:rPr lang="ru-RU" sz="5800" dirty="0" smtClean="0"/>
              <a:t>Повышение </a:t>
            </a:r>
            <a:r>
              <a:rPr lang="ru-RU" sz="5800" dirty="0" err="1" smtClean="0"/>
              <a:t>конкурентноспособности</a:t>
            </a:r>
            <a:r>
              <a:rPr lang="ru-RU" sz="5800" dirty="0" smtClean="0"/>
              <a:t> рабочей силы на внутреннем и внешнем рынке труда</a:t>
            </a:r>
          </a:p>
          <a:p>
            <a:pPr lvl="0"/>
            <a:r>
              <a:rPr lang="ru-RU" sz="5800" dirty="0" smtClean="0"/>
              <a:t>Стимулирование </a:t>
            </a:r>
            <a:r>
              <a:rPr lang="ru-RU" sz="5800" dirty="0" smtClean="0"/>
              <a:t>мотивации рабочих кадров в области непрерывного профессионального образования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Изменение содержания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Уровни образования:</a:t>
            </a:r>
          </a:p>
          <a:p>
            <a:r>
              <a:rPr lang="ru-RU" dirty="0" smtClean="0"/>
              <a:t>1) дошкольное образование;</a:t>
            </a:r>
          </a:p>
          <a:p>
            <a:r>
              <a:rPr lang="ru-RU" dirty="0" smtClean="0"/>
              <a:t>2) начальное общее образование;</a:t>
            </a:r>
          </a:p>
          <a:p>
            <a:r>
              <a:rPr lang="ru-RU" dirty="0" smtClean="0"/>
              <a:t>3) основное общее образование;</a:t>
            </a:r>
          </a:p>
          <a:p>
            <a:r>
              <a:rPr lang="ru-RU" dirty="0" smtClean="0"/>
              <a:t>4) среднее общее образование;</a:t>
            </a:r>
          </a:p>
          <a:p>
            <a:r>
              <a:rPr lang="ru-RU" dirty="0" smtClean="0"/>
              <a:t>5) среднее профессиональное образование;</a:t>
            </a:r>
          </a:p>
          <a:p>
            <a:r>
              <a:rPr lang="ru-RU" dirty="0" smtClean="0"/>
              <a:t>6) высшее образование – </a:t>
            </a:r>
            <a:r>
              <a:rPr lang="ru-RU" dirty="0" err="1" smtClean="0"/>
              <a:t>бакалавриат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7) высшее образование – подготовка специалиста, магистратура;</a:t>
            </a:r>
          </a:p>
          <a:p>
            <a:r>
              <a:rPr lang="ru-RU" dirty="0" smtClean="0"/>
              <a:t>8) высшее образование – подготовка кадров высшей квалификации.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Изменение </a:t>
            </a:r>
            <a:r>
              <a:rPr lang="ru-RU" dirty="0" smtClean="0"/>
              <a:t>содержания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Подготовка специалистов по образовательным программам подготовки квалифицированных рабочих (служащих)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и специалистов среднего звена</a:t>
            </a:r>
          </a:p>
          <a:p>
            <a:pPr algn="ctr">
              <a:spcBef>
                <a:spcPts val="0"/>
              </a:spcBef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/>
              <a:t>РАЗРАБОТКА РЕГИОНАЛЬНЫХ ПРОФЕССИОНАЛЬНЫХ СТАНДАРТОВ</a:t>
            </a:r>
          </a:p>
          <a:p>
            <a:pPr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43372" y="3429000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Повышение квалификации </a:t>
            </a:r>
            <a:br>
              <a:rPr lang="ru-RU" sz="3600" b="1" dirty="0" smtClean="0"/>
            </a:br>
            <a:r>
              <a:rPr lang="ru-RU" sz="3600" b="1" dirty="0" smtClean="0"/>
              <a:t>педагогических работников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Новый педагог:</a:t>
            </a:r>
          </a:p>
          <a:p>
            <a:pPr>
              <a:buFontTx/>
              <a:buChar char="-"/>
            </a:pPr>
            <a:r>
              <a:rPr lang="ru-RU" sz="2800" dirty="0" smtClean="0"/>
              <a:t>не боится изменений;</a:t>
            </a:r>
          </a:p>
          <a:p>
            <a:pPr>
              <a:buFontTx/>
              <a:buChar char="-"/>
            </a:pPr>
            <a:r>
              <a:rPr lang="ru-RU" sz="2800" dirty="0" smtClean="0"/>
              <a:t>п</a:t>
            </a:r>
            <a:r>
              <a:rPr lang="ru-RU" sz="2800" dirty="0" smtClean="0"/>
              <a:t>едагог, который не только учит, но и создает условия для творческого самоопределения, саморазвития;</a:t>
            </a:r>
          </a:p>
          <a:p>
            <a:pPr>
              <a:buFontTx/>
              <a:buChar char="-"/>
            </a:pPr>
            <a:r>
              <a:rPr lang="ru-RU" sz="2800" dirty="0" smtClean="0"/>
              <a:t>педагог-управленец;</a:t>
            </a:r>
          </a:p>
          <a:p>
            <a:pPr>
              <a:buFontTx/>
              <a:buChar char="-"/>
            </a:pPr>
            <a:r>
              <a:rPr lang="ru-RU" sz="2800" dirty="0" smtClean="0"/>
              <a:t>п</a:t>
            </a:r>
            <a:r>
              <a:rPr lang="ru-RU" sz="2800" dirty="0" smtClean="0"/>
              <a:t>едагог-методолог.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Российское образование – 2020: </a:t>
            </a:r>
            <a:r>
              <a:rPr lang="ru-RU" sz="2700" b="1" dirty="0" smtClean="0">
                <a:solidFill>
                  <a:schemeClr val="tx1"/>
                </a:solidFill>
              </a:rPr>
              <a:t>Современная модель </a:t>
            </a:r>
            <a:r>
              <a:rPr lang="ru-RU" sz="2700" b="1" u="sng" dirty="0" smtClean="0">
                <a:solidFill>
                  <a:schemeClr val="tx1"/>
                </a:solidFill>
              </a:rPr>
              <a:t>образования</a:t>
            </a:r>
            <a:r>
              <a:rPr lang="ru-RU" sz="2700" b="1" dirty="0" smtClean="0">
                <a:solidFill>
                  <a:schemeClr val="tx1"/>
                </a:solidFill>
              </a:rPr>
              <a:t>, ориентированная на решение задач </a:t>
            </a:r>
            <a:r>
              <a:rPr lang="ru-RU" sz="2700" b="1" u="sng" dirty="0" smtClean="0">
                <a:solidFill>
                  <a:schemeClr val="tx1"/>
                </a:solidFill>
              </a:rPr>
              <a:t>инновационного развития экономики</a:t>
            </a:r>
            <a:r>
              <a:rPr lang="ru-RU" sz="2700" b="1" dirty="0" smtClean="0">
                <a:solidFill>
                  <a:schemeClr val="tx1"/>
                </a:solidFill>
              </a:rPr>
              <a:t>: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3200" dirty="0" smtClean="0"/>
              <a:t>Необходимым условием </a:t>
            </a:r>
            <a:r>
              <a:rPr lang="ru-RU" sz="3200" dirty="0" smtClean="0"/>
              <a:t>формирования инновационной </a:t>
            </a:r>
            <a:r>
              <a:rPr lang="ru-RU" sz="3200" dirty="0" smtClean="0"/>
              <a:t>экономики является модернизация системы образования, становящейся основой динамичного экономического роста и социального развития общества, фактором благополучия граждан и безопасности страны</a:t>
            </a:r>
            <a:r>
              <a:rPr lang="ru-RU" sz="3200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Программа «Развитие образования и молодежной политики Хабаровского края»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200" b="1" u="sng" dirty="0" smtClean="0"/>
              <a:t>Основная цель: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200" dirty="0" smtClean="0"/>
              <a:t>Обеспечение доступности качественного образования, соответствующего требованиям инновационного социально-экономического развития Хабаровского края</a:t>
            </a:r>
          </a:p>
          <a:p>
            <a:pPr indent="0">
              <a:spcBef>
                <a:spcPts val="0"/>
              </a:spcBef>
              <a:buNone/>
            </a:pPr>
            <a:endParaRPr lang="ru-RU" sz="2200" b="1" u="sng" dirty="0" smtClean="0"/>
          </a:p>
          <a:p>
            <a:pPr indent="0">
              <a:spcBef>
                <a:spcPts val="0"/>
              </a:spcBef>
              <a:buNone/>
            </a:pPr>
            <a:r>
              <a:rPr lang="ru-RU" sz="2200" b="1" u="sng" dirty="0" smtClean="0"/>
              <a:t>Основные задачи профессионального образования: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200" dirty="0" smtClean="0"/>
              <a:t>1. Обеспечение соответствия качества профессионального образования и условий реализации программ требованиям ФГОС и перспективам развития экономики края;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200" dirty="0" smtClean="0"/>
              <a:t>2. Создание условий для развития системы непрерывного образования;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200" dirty="0" smtClean="0"/>
              <a:t>3. Внедрение инновационных технологий в деятельность учреждений профессионального образования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55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направления инновационного развития: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создание инновационных структур;</a:t>
            </a:r>
          </a:p>
          <a:p>
            <a:r>
              <a:rPr lang="ru-RU" sz="4000" dirty="0" smtClean="0"/>
              <a:t>и</a:t>
            </a:r>
            <a:r>
              <a:rPr lang="ru-RU" sz="4000" dirty="0" smtClean="0"/>
              <a:t>зменение содержания профессионального образования;</a:t>
            </a:r>
          </a:p>
          <a:p>
            <a:r>
              <a:rPr lang="ru-RU" sz="4000" dirty="0" smtClean="0"/>
              <a:t>п</a:t>
            </a:r>
            <a:r>
              <a:rPr lang="ru-RU" sz="4000" dirty="0" smtClean="0"/>
              <a:t>овышение квалификации педагогических работников.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Инновационные структуры: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Ресурсные центры профессионального образования</a:t>
            </a:r>
          </a:p>
          <a:p>
            <a:r>
              <a:rPr lang="ru-RU" dirty="0" smtClean="0"/>
              <a:t>Центры сертификации профессиональных компетенций</a:t>
            </a:r>
          </a:p>
          <a:p>
            <a:r>
              <a:rPr lang="ru-RU" dirty="0" smtClean="0"/>
              <a:t>Образовательные кластеры</a:t>
            </a:r>
          </a:p>
          <a:p>
            <a:r>
              <a:rPr lang="ru-RU" dirty="0" smtClean="0"/>
              <a:t>Бизнес - инкубаторы</a:t>
            </a:r>
          </a:p>
          <a:p>
            <a:r>
              <a:rPr lang="ru-RU" dirty="0" smtClean="0"/>
              <a:t>Центры </a:t>
            </a:r>
            <a:r>
              <a:rPr lang="ru-RU" dirty="0" err="1" smtClean="0"/>
              <a:t>трансфера</a:t>
            </a:r>
            <a:r>
              <a:rPr lang="ru-RU" dirty="0" smtClean="0"/>
              <a:t> технологий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Ресурсные центры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В Хабаровском крае создано два Ресурсных центра:</a:t>
            </a:r>
          </a:p>
          <a:p>
            <a:pPr indent="0">
              <a:buNone/>
            </a:pPr>
            <a:endParaRPr lang="ru-RU" sz="800" dirty="0" smtClean="0"/>
          </a:p>
          <a:p>
            <a:pPr indent="0">
              <a:buNone/>
            </a:pPr>
            <a:r>
              <a:rPr lang="ru-RU" sz="3200" b="1" dirty="0" smtClean="0"/>
              <a:t>Ресурсный центр профессионального образования в области строительства </a:t>
            </a:r>
          </a:p>
          <a:p>
            <a:pPr indent="0">
              <a:buNone/>
            </a:pPr>
            <a:r>
              <a:rPr lang="ru-RU" sz="3200" dirty="0" smtClean="0"/>
              <a:t>на базе Хабаровского технического  колледжа</a:t>
            </a:r>
          </a:p>
          <a:p>
            <a:pPr indent="0">
              <a:buNone/>
            </a:pPr>
            <a:endParaRPr lang="ru-RU" sz="800" dirty="0" smtClean="0"/>
          </a:p>
          <a:p>
            <a:pPr indent="0">
              <a:buNone/>
            </a:pPr>
            <a:r>
              <a:rPr lang="ru-RU" sz="3200" b="1" dirty="0" smtClean="0"/>
              <a:t>Ресурсный центр в области судостроения </a:t>
            </a:r>
            <a:r>
              <a:rPr lang="ru-RU" sz="3200" dirty="0" smtClean="0"/>
              <a:t>на базе Профессионального лицея № 8 </a:t>
            </a:r>
          </a:p>
          <a:p>
            <a:pPr indent="0">
              <a:buNone/>
            </a:pPr>
            <a:r>
              <a:rPr lang="ru-RU" sz="3200" dirty="0" smtClean="0"/>
              <a:t>г. </a:t>
            </a:r>
            <a:r>
              <a:rPr lang="ru-RU" sz="3200" dirty="0" smtClean="0"/>
              <a:t>К</a:t>
            </a:r>
            <a:r>
              <a:rPr lang="ru-RU" sz="3200" dirty="0" smtClean="0"/>
              <a:t>омсомольска-на-Амуре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Олимпиада по специальности «Строительство и эксплуатация зданий и сооружений»</a:t>
            </a:r>
            <a:endParaRPr lang="ru-RU" sz="2400" b="1" dirty="0"/>
          </a:p>
        </p:txBody>
      </p:sp>
      <p:pic>
        <p:nvPicPr>
          <p:cNvPr id="1027" name="Picture 3" descr="C:\Documents and Settings\209-0\Рабочий стол\ФОТО\ФОТО колледж\олимпиада 2011 строители\DSC041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76758" cy="482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Мастер-класс по столярно-плотничным технологиям</a:t>
            </a:r>
            <a:endParaRPr lang="ru-RU" sz="2400" b="1" dirty="0"/>
          </a:p>
        </p:txBody>
      </p:sp>
      <p:pic>
        <p:nvPicPr>
          <p:cNvPr id="2050" name="Picture 2" descr="C:\Documents and Settings\209-0\Рабочий стол\ФОТО\Фото семинар курсы 03.03.2011\P1011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379198" cy="553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Мастер-класс </a:t>
            </a:r>
            <a:br>
              <a:rPr lang="ru-RU" sz="2800" b="1" dirty="0" smtClean="0"/>
            </a:br>
            <a:r>
              <a:rPr lang="ru-RU" sz="2800" b="1" dirty="0" smtClean="0"/>
              <a:t>по дисциплине «Строительные материалы»</a:t>
            </a:r>
            <a:endParaRPr lang="ru-RU" sz="2800" b="1" dirty="0"/>
          </a:p>
        </p:txBody>
      </p:sp>
      <p:pic>
        <p:nvPicPr>
          <p:cNvPr id="3074" name="Picture 2" descr="C:\Documents and Settings\209-0\Рабочий стол\ФОТО\ФОТО колледж\олимпиада 2011 строители\DSC04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2" y="1142984"/>
            <a:ext cx="8830759" cy="496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402</Words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Инновации образования –  для инновационного развития экономики Дальнего Востока</vt:lpstr>
      <vt:lpstr>            Российское образование – 2020: Современная модель образования, ориентированная на решение задач инновационного развития экономики:</vt:lpstr>
      <vt:lpstr>Программа «Развитие образования и молодежной политики Хабаровского края»</vt:lpstr>
      <vt:lpstr>Основные направления инновационного развития:</vt:lpstr>
      <vt:lpstr>Инновационные структуры:</vt:lpstr>
      <vt:lpstr>Ресурсные центры</vt:lpstr>
      <vt:lpstr>Олимпиада по специальности «Строительство и эксплуатация зданий и сооружений»</vt:lpstr>
      <vt:lpstr>Мастер-класс по столярно-плотничным технологиям</vt:lpstr>
      <vt:lpstr>  Мастер-класс  по дисциплине «Строительные материалы»</vt:lpstr>
      <vt:lpstr>Центр сертификации профессиональных квалификаций</vt:lpstr>
      <vt:lpstr>Центр сертификации профессиональных квалификаций</vt:lpstr>
      <vt:lpstr>Изменение содержания</vt:lpstr>
      <vt:lpstr>Изменение содержания</vt:lpstr>
      <vt:lpstr>Повышение квалификации  педагогических работников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образования – для сильной экономики</dc:title>
  <cp:lastModifiedBy>209_0</cp:lastModifiedBy>
  <cp:revision>34</cp:revision>
  <dcterms:modified xsi:type="dcterms:W3CDTF">2012-04-06T03:21:19Z</dcterms:modified>
</cp:coreProperties>
</file>