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34615" autoAdjust="0"/>
    <p:restoredTop sz="86391" autoAdjust="0"/>
  </p:normalViewPr>
  <p:slideViewPr>
    <p:cSldViewPr>
      <p:cViewPr varScale="1">
        <p:scale>
          <a:sx n="66" d="100"/>
          <a:sy n="66" d="100"/>
        </p:scale>
        <p:origin x="-6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169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E%D0%B2%D0%B5%D1%80%D1%85%D0%BD%D0%BE%D1%81%D1%82%D1%8C" TargetMode="External"/><Relationship Id="rId3" Type="http://schemas.openxmlformats.org/officeDocument/2006/relationships/hyperlink" Target="http://ru.wikipedia.org/wiki/%D0%9F%D1%80%D1%8F%D0%BC%D0%B0%D1%8F" TargetMode="External"/><Relationship Id="rId7" Type="http://schemas.openxmlformats.org/officeDocument/2006/relationships/hyperlink" Target="http://ru.wikipedia.org/wiki/%D0%9A%D0%B0%D1%81%D0%B0%D1%82%D0%B5%D0%BB%D1%8C%D0%BD%D0%B0%D1%8F_%D0%BF%D0%BB%D0%BE%D1%81%D0%BA%D0%BE%D1%81%D1%82%D1%8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1%80%D0%B8%D0%B2%D0%B0%D1%8F" TargetMode="External"/><Relationship Id="rId5" Type="http://schemas.openxmlformats.org/officeDocument/2006/relationships/hyperlink" Target="http://ru.wikipedia.org/wiki/%D0%9A%D0%B0%D1%81%D0%B0%D1%82%D0%B5%D0%BB%D1%8C%D0%BD%D0%B0%D1%8F" TargetMode="External"/><Relationship Id="rId4" Type="http://schemas.openxmlformats.org/officeDocument/2006/relationships/hyperlink" Target="http://ru.wikipedia.org/wiki/%D0%9F%D0%B5%D1%80%D0%BF%D0%B5%D0%BD%D0%B4%D0%B8%D0%BA%D1%83%D0%BB%D1%8F%D1%80%D0%BD%D0%BE%D1%81%D1%82%D1%8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83350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/>
              <a:t>Изображение земной поверхности на плоскости</a:t>
            </a:r>
            <a:endParaRPr lang="ru-RU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Системы географических и геодезических координат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358214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		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Система географических координат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единая система для всех точек Земли. Уровневая поверхность принимается за поверхность сферы. Начало отсчета в географической системе координат принимают начальный меридиан РМ</a:t>
            </a:r>
            <a:r>
              <a:rPr lang="ru-RU" b="1" i="1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b="1" i="1" baseline="-25000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,проходящий через центр Гринвичской обсерватории на окраине Лондона, и плоскость экватора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EQ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Географическая система координат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85786" y="1643050"/>
            <a:ext cx="4366183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1524000"/>
            <a:ext cx="4576002" cy="466344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EQ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плоскость экватора,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РМ</a:t>
            </a:r>
            <a:r>
              <a:rPr lang="ru-RU" b="1" i="1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b="1" i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– начальный меридиан (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гринвич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ru-RU" b="1" dirty="0" smtClean="0"/>
              <a:t>,</a:t>
            </a:r>
            <a:r>
              <a:rPr lang="en-US" b="1" i="1" dirty="0" smtClean="0"/>
              <a:t> 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λ-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географическая долгота(0-180°, восточные и западные), 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φ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- географическая широта(0-90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°, северные и южные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en-US" i="1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-214346" y="2285992"/>
            <a:ext cx="5286412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928662" y="142852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Система  </a:t>
            </a:r>
            <a:r>
              <a:rPr lang="ru-RU" sz="3600" b="1" i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геодезических  координат </a:t>
            </a:r>
            <a:endParaRPr lang="ru-RU" sz="3600" b="1" i="1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- определяет положение точек на поверхности эллипсоида вращения.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2357430"/>
            <a:ext cx="44291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геодезическая широта т.М, </a:t>
            </a:r>
          </a:p>
          <a:p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L –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геодезическая долгота</a:t>
            </a: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МО1 - нормаль —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это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hlinkClick r:id="rId3" action="ppaction://hlinkfile" tooltip="Прямая"/>
              </a:rPr>
              <a:t>прямая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hlinkClick r:id="rId4" action="ppaction://hlinkfile" tooltip="Перпендикулярность"/>
              </a:rPr>
              <a:t>ортогональная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(перпендикулярная) касательному пространству (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hlinkClick r:id="rId5" action="ppaction://hlinkfile" tooltip="Касательная"/>
              </a:rPr>
              <a:t>касательной прямой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к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hlinkClick r:id="rId6" action="ppaction://hlinkfile" tooltip="Кривая"/>
              </a:rPr>
              <a:t>кривой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hlinkClick r:id="rId7" action="ppaction://hlinkfile" tooltip="Касательная плоскость"/>
              </a:rPr>
              <a:t>касательной плоскости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к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hlinkClick r:id="rId8" action="ppaction://hlinkfile" tooltip="Поверхность"/>
              </a:rPr>
              <a:t>поверхности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и т. 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</a:t>
            </a: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</a:rPr>
              <a:t>Зональная система прямоугольных координат Гаусса</a:t>
            </a:r>
            <a:endParaRPr lang="ru-RU" sz="4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43636" y="1524000"/>
            <a:ext cx="2790052" cy="46634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Поверхность земного шара переносят на плоскость по частям - 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зонам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. Земной шар делят меридианами на зоны размером 3-6°.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H:\Documents and Settings\Admin\Рабочий стол\Геодезия\картинки\k08-SK42vsUT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9843" y="1357298"/>
            <a:ext cx="6696355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57356" y="0"/>
            <a:ext cx="6858048" cy="682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Documents and Settings\Admin\Рабочий стол\Геодезия\картинки\turgps0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85728"/>
            <a:ext cx="3515713" cy="6357982"/>
          </a:xfrm>
          <a:prstGeom prst="rect">
            <a:avLst/>
          </a:prstGeom>
          <a:noFill/>
        </p:spPr>
      </p:pic>
      <p:sp>
        <p:nvSpPr>
          <p:cNvPr id="7" name="Содержимое 5"/>
          <p:cNvSpPr txBox="1">
            <a:spLocks/>
          </p:cNvSpPr>
          <p:nvPr/>
        </p:nvSpPr>
        <p:spPr>
          <a:xfrm>
            <a:off x="4357686" y="571480"/>
            <a:ext cx="4576002" cy="6143668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Чтобы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изображать отрицательные </a:t>
            </a:r>
            <a:r>
              <a:rPr kumimoji="0" lang="ru-RU" sz="3200" b="1" i="1" u="none" strike="noStrike" kern="1200" cap="none" spc="0" normalizeH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значения координат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ординату осевого меридиана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зоны принимают за 500км(т.е.на 500км к западу).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1223</TotalTime>
  <Words>32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Изображение земной поверхности на плоскости</vt:lpstr>
      <vt:lpstr>Системы географических и геодезических координат</vt:lpstr>
      <vt:lpstr>Географическая система координат</vt:lpstr>
      <vt:lpstr>Слайд 4</vt:lpstr>
      <vt:lpstr>   Зональная система прямоугольных координат Гаусса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Svetashova</cp:lastModifiedBy>
  <cp:revision>195</cp:revision>
  <dcterms:modified xsi:type="dcterms:W3CDTF">2016-09-26T03:39:26Z</dcterms:modified>
</cp:coreProperties>
</file>