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4320479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Инновационное обучение – основа формирования общих и профессиональных компетенций в образовательном процессе.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550467" cy="22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Логико-смысловое моделирование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04950"/>
            <a:ext cx="8496944" cy="494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схема «Паучки»</a:t>
            </a:r>
          </a:p>
          <a:p>
            <a:r>
              <a:rPr lang="ru-RU" dirty="0"/>
              <a:t>Для работы над понятиями можно использовать небольшие структурно-логические схемы —</a:t>
            </a:r>
            <a:r>
              <a:rPr lang="ru-RU" b="1" i="1" dirty="0"/>
              <a:t>«паучки». </a:t>
            </a:r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72213"/>
            <a:ext cx="3600400" cy="296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Логическая схема «Паучки»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847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1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064896" cy="5649491"/>
          </a:xfrm>
        </p:spPr>
        <p:txBody>
          <a:bodyPr>
            <a:normAutofit fontScale="77500" lnSpcReduction="20000"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«Послушать – сговориться – обсудить»</a:t>
            </a:r>
            <a:endParaRPr lang="ru-RU" sz="38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Данный приём способствует активному усвоению знаний, вовлекает в предметную работу студентов с любыми уровнями подготовки. </a:t>
            </a:r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 при изучении темы "Хабаровск" студентам предлагаю подумать и написать 3 слова, относящихся к теме. Затем показать соседу по парте, из 6 слов отобрать 3 и предложить группе через 1,5 минуты. Работа с этим упражнением занимает около шести-семи минут. После этого, пишу на доске все слова, предложенные парами, и начинаем отбор трёх слов среди них. При этом с каждым словом в ходе дискуссии составляется предложение,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которое </a:t>
            </a:r>
            <a:r>
              <a:rPr lang="ru-RU" dirty="0"/>
              <a:t>позволяет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повторить </a:t>
            </a:r>
            <a:r>
              <a:rPr lang="ru-RU" dirty="0"/>
              <a:t>грамматические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конструкции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2290" name="Picture 2" descr="E:\группа131\DSC07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0193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Приём  “Зигзаг”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400" dirty="0"/>
              <a:t>Данную прием позволяет развивать такие умения как - </a:t>
            </a:r>
            <a:r>
              <a:rPr lang="ru-RU" sz="2400" dirty="0">
                <a:solidFill>
                  <a:srgbClr val="C00000"/>
                </a:solidFill>
              </a:rPr>
              <a:t>анализировать</a:t>
            </a:r>
            <a:r>
              <a:rPr lang="ru-RU" sz="2400" dirty="0"/>
              <a:t> текст </a:t>
            </a:r>
            <a:r>
              <a:rPr lang="ru-RU" sz="2400" dirty="0">
                <a:solidFill>
                  <a:srgbClr val="C00000"/>
                </a:solidFill>
              </a:rPr>
              <a:t>совместно с другими людьми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вести исследовательскую работу</a:t>
            </a:r>
            <a:r>
              <a:rPr lang="ru-RU" sz="2400" dirty="0"/>
              <a:t> в группе, доступно </a:t>
            </a:r>
            <a:r>
              <a:rPr lang="ru-RU" sz="2400" dirty="0">
                <a:solidFill>
                  <a:srgbClr val="C00000"/>
                </a:solidFill>
              </a:rPr>
              <a:t>передавать информацию</a:t>
            </a:r>
            <a:r>
              <a:rPr lang="ru-RU" sz="2400" dirty="0"/>
              <a:t> другому человеку, </a:t>
            </a:r>
            <a:r>
              <a:rPr lang="ru-RU" sz="2400" dirty="0">
                <a:solidFill>
                  <a:srgbClr val="C00000"/>
                </a:solidFill>
              </a:rPr>
              <a:t>самостоятельно определять</a:t>
            </a:r>
            <a:r>
              <a:rPr lang="ru-RU" sz="2400" dirty="0"/>
              <a:t> направление в изучении какого-то предмета с учетом интересов группы. </a:t>
            </a:r>
          </a:p>
          <a:p>
            <a:endParaRPr lang="ru-RU" sz="2400" dirty="0"/>
          </a:p>
        </p:txBody>
      </p:sp>
      <p:pic>
        <p:nvPicPr>
          <p:cNvPr id="13314" name="Picture 2" descr="E:\группа131\DSC07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7687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“Лови ошибку”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Универсальный приём, активизирующий внимание учащихся.</a:t>
            </a:r>
          </a:p>
          <a:p>
            <a:r>
              <a:rPr lang="ru-RU" dirty="0">
                <a:solidFill>
                  <a:srgbClr val="C00000"/>
                </a:solidFill>
              </a:rPr>
              <a:t>Формирует: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умение </a:t>
            </a:r>
            <a:r>
              <a:rPr lang="ru-RU" dirty="0">
                <a:solidFill>
                  <a:srgbClr val="C00000"/>
                </a:solidFill>
              </a:rPr>
              <a:t>анализировать информацию;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умение </a:t>
            </a:r>
            <a:r>
              <a:rPr lang="ru-RU" dirty="0">
                <a:solidFill>
                  <a:srgbClr val="C00000"/>
                </a:solidFill>
              </a:rPr>
              <a:t>применять знания в нестандартной ситуации;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умение </a:t>
            </a:r>
            <a:r>
              <a:rPr lang="ru-RU" dirty="0">
                <a:solidFill>
                  <a:srgbClr val="C00000"/>
                </a:solidFill>
              </a:rPr>
              <a:t>критически оценивать полученную информацию. </a:t>
            </a:r>
          </a:p>
          <a:p>
            <a:r>
              <a:rPr lang="ru-RU" dirty="0"/>
              <a:t>Преподаватель предлагает учащимся информацию, содержащую неизвестное количество ошибок. Учащиеся ищут ошибку группой или индивидуально, спорят, совещаются. Придя к определенному мнению, группа выбирает спикера. Спикер передает результаты преподавателю или оглашает задание и результат его решения перед всем </a:t>
            </a:r>
            <a:r>
              <a:rPr lang="ru-RU" dirty="0" smtClean="0"/>
              <a:t>группой. </a:t>
            </a:r>
            <a:r>
              <a:rPr lang="ru-RU" dirty="0"/>
              <a:t>Чтобы обсуждение не затянулось, заранее определите на него время. </a:t>
            </a:r>
          </a:p>
          <a:p>
            <a:endParaRPr lang="ru-RU" dirty="0"/>
          </a:p>
        </p:txBody>
      </p:sp>
      <p:pic>
        <p:nvPicPr>
          <p:cNvPr id="14339" name="Picture 3" descr="C:\Users\Инна\AppData\Local\Microsoft\Windows\Temporary Internet Files\Content.IE5\IVIPU5EB\passe-compose-ou-imparfait-grammaire-bdf-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25400" cy="9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Методика </a:t>
            </a:r>
            <a:r>
              <a:rPr lang="ru-RU" b="1" dirty="0" smtClean="0">
                <a:solidFill>
                  <a:srgbClr val="FF0000"/>
                </a:solidFill>
              </a:rPr>
              <a:t>Ривина</a:t>
            </a:r>
          </a:p>
          <a:p>
            <a:endParaRPr lang="ru-RU" b="1" dirty="0"/>
          </a:p>
          <a:p>
            <a:endParaRPr lang="ru-RU" dirty="0"/>
          </a:p>
          <a:p>
            <a:r>
              <a:rPr lang="ru-RU" dirty="0"/>
              <a:t>Работа по методике А. Ривина предусматривает </a:t>
            </a:r>
            <a:r>
              <a:rPr lang="ru-RU" dirty="0">
                <a:solidFill>
                  <a:srgbClr val="C00000"/>
                </a:solidFill>
              </a:rPr>
              <a:t>изучение текста абзацами. </a:t>
            </a:r>
            <a:r>
              <a:rPr lang="ru-RU" dirty="0" smtClean="0"/>
              <a:t>Чтобы </a:t>
            </a:r>
            <a:r>
              <a:rPr lang="ru-RU" dirty="0"/>
              <a:t>суметь выделить главную мысль каждого абзаца, </a:t>
            </a:r>
            <a:r>
              <a:rPr lang="ru-RU" dirty="0" smtClean="0"/>
              <a:t>следует придерживаться алгоритма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pic>
        <p:nvPicPr>
          <p:cNvPr id="15364" name="Picture 4" descr="C:\Users\Инна\AppData\Local\Microsoft\Windows\Temporary Internet Files\Content.IE5\FELLWZDN\owl-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88640"/>
            <a:ext cx="3239968" cy="29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Методика </a:t>
            </a:r>
            <a:r>
              <a:rPr lang="ru-RU" sz="3600" b="1" dirty="0" smtClean="0">
                <a:solidFill>
                  <a:srgbClr val="FF0000"/>
                </a:solidFill>
              </a:rPr>
              <a:t>Ривина </a:t>
            </a:r>
            <a:r>
              <a:rPr lang="ru-RU" sz="3600" dirty="0" smtClean="0">
                <a:solidFill>
                  <a:srgbClr val="FF0000"/>
                </a:solidFill>
              </a:rPr>
              <a:t>(алгоритм)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новые слова и словосочетания.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их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воспользуйтесь дополнительной литературой.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предложение с новыми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основное слово или словосочетание абзаца.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с основным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товарища.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опоры, чтобы объяснить другому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абзаца.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перспективу развития идеи, проблемы, признака, сферу применения новых понятий.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Свяжите усвоенную информацию с ранее изученным или прочитанным материалом.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«Шпаргалки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Учащимся предлагаю </a:t>
            </a:r>
            <a:r>
              <a:rPr lang="ru-RU" dirty="0">
                <a:solidFill>
                  <a:srgbClr val="C00000"/>
                </a:solidFill>
              </a:rPr>
              <a:t>прочитать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текст</a:t>
            </a:r>
            <a:r>
              <a:rPr lang="ru-RU" dirty="0"/>
              <a:t>. Необходимо </a:t>
            </a:r>
            <a:r>
              <a:rPr lang="ru-RU" dirty="0">
                <a:solidFill>
                  <a:srgbClr val="C00000"/>
                </a:solidFill>
              </a:rPr>
              <a:t>передать его содержание</a:t>
            </a:r>
            <a:r>
              <a:rPr lang="ru-RU" dirty="0"/>
              <a:t> с помощью </a:t>
            </a:r>
            <a:r>
              <a:rPr lang="ru-RU" dirty="0">
                <a:solidFill>
                  <a:srgbClr val="C00000"/>
                </a:solidFill>
              </a:rPr>
              <a:t>рисунков, условных обозначений или схем.</a:t>
            </a:r>
            <a:r>
              <a:rPr lang="ru-RU" dirty="0"/>
              <a:t> Эти шпаргалки (подписанные) ученики отдают преподавателю. Затем ученики по желанию подходят к преподавателю и берут шпаргалку. По этой шпаргалке нужно </a:t>
            </a:r>
            <a:r>
              <a:rPr lang="ru-RU" dirty="0">
                <a:solidFill>
                  <a:srgbClr val="C00000"/>
                </a:solidFill>
              </a:rPr>
              <a:t>воспроизвести текст</a:t>
            </a:r>
            <a:r>
              <a:rPr lang="ru-RU" dirty="0"/>
              <a:t>. Отмечаю лучшие шпаргалки и докладчиков.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«Шпаргалки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4888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Главная задача </a:t>
            </a:r>
            <a:r>
              <a:rPr lang="ru-RU" sz="3600" dirty="0" smtClean="0"/>
              <a:t>: </a:t>
            </a:r>
            <a:r>
              <a:rPr lang="ru-RU" sz="3600" dirty="0"/>
              <a:t>научить </a:t>
            </a:r>
            <a:r>
              <a:rPr lang="ru-RU" sz="3600" dirty="0" smtClean="0"/>
              <a:t>студента, </a:t>
            </a:r>
            <a:r>
              <a:rPr lang="ru-RU" sz="3600" dirty="0"/>
              <a:t>как учиться и как </a:t>
            </a:r>
            <a:r>
              <a:rPr lang="ru-RU" sz="3600" dirty="0" smtClean="0"/>
              <a:t>мыс­лить, </a:t>
            </a:r>
            <a:r>
              <a:rPr lang="ru-RU" sz="3600" dirty="0"/>
              <a:t>как применять знания для решения любой жизненной или производственной проблемы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609954"/>
            <a:ext cx="2448272" cy="305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три уровня домашнего задания: </a:t>
            </a:r>
            <a:endParaRPr lang="ru-RU" sz="3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Одновременно задаю домашнее задание двух или трех уровней.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Первый уровень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обязательный, задания этого уровня посильны и доступны любому студенту, даже имеющему затруднения в обучении и развитии. </a:t>
            </a:r>
            <a:endParaRPr lang="ru-RU" sz="28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Второй уровень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тренировочный, его выполняют студенты желающие лучше знать предмет и без особой трудности осваивают программу. По усмотрению преподавателя эти студенты могут освобождаться от задания первого уровня.</a:t>
            </a:r>
            <a:endParaRPr lang="ru-RU" sz="28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Третий уровень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творческое задание. Оно выполняется на добровольных началах и стимулируется учителем высокой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оценкой.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1"/>
            <a:ext cx="6264696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3000" dirty="0">
                <a:solidFill>
                  <a:srgbClr val="FF0000"/>
                </a:solidFill>
              </a:rPr>
              <a:t>упражнение № 29.1. </a:t>
            </a:r>
            <a:r>
              <a:rPr lang="ru-RU" sz="3000" dirty="0"/>
              <a:t>Вставьте подходящий по смыслу модальный глагол;</a:t>
            </a:r>
          </a:p>
          <a:p>
            <a:pPr lvl="1"/>
            <a:r>
              <a:rPr lang="ru-RU" sz="3000" dirty="0">
                <a:solidFill>
                  <a:srgbClr val="FF0000"/>
                </a:solidFill>
              </a:rPr>
              <a:t>упражнение № 29.2. </a:t>
            </a:r>
            <a:r>
              <a:rPr lang="ru-RU" sz="3000" dirty="0"/>
              <a:t>Составьте предложения, используя слова в скобках и соответствующий модальный глагол.;</a:t>
            </a:r>
          </a:p>
          <a:p>
            <a:pPr lvl="1"/>
            <a:r>
              <a:rPr lang="ru-RU" sz="3000" dirty="0">
                <a:solidFill>
                  <a:srgbClr val="FF0000"/>
                </a:solidFill>
              </a:rPr>
              <a:t>Составьте сводную таблицу </a:t>
            </a:r>
            <a:r>
              <a:rPr lang="ru-RU" sz="3000" dirty="0"/>
              <a:t>(схему) с модальными глаголами, их значениями  и случаями употребления в речи. Используйте </a:t>
            </a:r>
            <a:r>
              <a:rPr lang="ru-RU" sz="3000" dirty="0" smtClean="0"/>
              <a:t>глаголы, </a:t>
            </a:r>
            <a:r>
              <a:rPr lang="ru-RU" sz="3000" dirty="0"/>
              <a:t>как изученные на занятиях, так и самостоятельно. </a:t>
            </a:r>
          </a:p>
          <a:p>
            <a:pPr marL="0" indent="0">
              <a:buNone/>
            </a:pPr>
            <a:r>
              <a:rPr lang="ru-RU" sz="3000" dirty="0"/>
              <a:t> </a:t>
            </a:r>
          </a:p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6631"/>
            <a:ext cx="7632848" cy="131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Вся учебная деятельность должна строиться на основе </a:t>
            </a:r>
            <a:r>
              <a:rPr lang="ru-RU" sz="3200" dirty="0" err="1">
                <a:solidFill>
                  <a:srgbClr val="FF0000"/>
                </a:solidFill>
              </a:rPr>
              <a:t>деятельностного</a:t>
            </a:r>
            <a:r>
              <a:rPr lang="ru-RU" sz="3200" dirty="0">
                <a:solidFill>
                  <a:srgbClr val="FF0000"/>
                </a:solidFill>
              </a:rPr>
              <a:t> подхода</a:t>
            </a:r>
            <a:r>
              <a:rPr lang="ru-RU" sz="3200" dirty="0"/>
              <a:t>, цель которого заключается в развитии личности </a:t>
            </a:r>
            <a:r>
              <a:rPr lang="ru-RU" sz="3200" dirty="0" smtClean="0"/>
              <a:t>обучающегося </a:t>
            </a:r>
            <a:r>
              <a:rPr lang="ru-RU" sz="3200" dirty="0"/>
              <a:t>на основе освоения универсальных способов деятельности. </a:t>
            </a:r>
            <a:r>
              <a:rPr lang="ru-RU" sz="3200" dirty="0" smtClean="0"/>
              <a:t>Именно </a:t>
            </a:r>
            <a:r>
              <a:rPr lang="ru-RU" sz="3200" dirty="0"/>
              <a:t>собственное действие может стать основой формирования в будущем его самостоятельности.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5301208"/>
            <a:ext cx="2664296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нна\AppData\Local\Microsoft\Windows\Temporary Internet Files\Content.IE5\IVIPU5EB\0,,15890529_401,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74389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традиционное обучение</a:t>
            </a:r>
          </a:p>
          <a:p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1981" y="1686238"/>
            <a:ext cx="3910520" cy="44399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передовые технологии</a:t>
            </a:r>
          </a:p>
          <a:p>
            <a:endParaRPr lang="ru-RU" sz="4000" dirty="0"/>
          </a:p>
        </p:txBody>
      </p:sp>
      <p:pic>
        <p:nvPicPr>
          <p:cNvPr id="5123" name="Picture 3" descr="E:\группа131\DSC07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группа131\DSC07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1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прорывные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педагогические  технологии, способствующие интеллектуальному прорыву, резкому скачку в развитии мышления человека</a:t>
            </a:r>
            <a:r>
              <a:rPr lang="ru-RU" sz="3600" dirty="0" smtClean="0">
                <a:latin typeface="Times New Roman"/>
                <a:ea typeface="Calibri"/>
              </a:rPr>
              <a:t>.</a:t>
            </a:r>
          </a:p>
          <a:p>
            <a:endParaRPr lang="ru-RU" sz="3600" dirty="0"/>
          </a:p>
        </p:txBody>
      </p:sp>
      <p:pic>
        <p:nvPicPr>
          <p:cNvPr id="6146" name="Picture 2" descr="C:\Users\Инна\AppData\Local\Microsoft\Windows\Temporary Internet Files\Content.IE5\FELLWZDN\Three-Dimensions-of-Intelligen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17032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Методы и приемы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«Перепутанные логические цепочки»</a:t>
            </a:r>
            <a:endParaRPr lang="ru-RU" sz="4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доске или слайде записаны верные и неверные цитаты, выражения, выдержки из правил или примеры. Обучающиеся должны прочитать и поставить «+» там, где они считают, что высказывание верное, и знак «-»  там, где неверное. </a:t>
            </a:r>
            <a:endParaRPr lang="ru-RU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Например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при изучении творчества английских писателей даю подборку цитат из их произведений, студенты должны установить, правильно ли определены авторы или верны ли цитаты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Правильность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выполнения работы проверяется после изучения нового материала.</a:t>
            </a:r>
            <a:endParaRPr lang="ru-RU" sz="29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4" name="Picture 6" descr="C:\Users\Инна\AppData\Local\Microsoft\Windows\Temporary Internet Files\Content.IE5\IVIPU5EB\1_CGTSSO_form%20pr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23397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ru-RU" sz="4600" dirty="0">
                <a:solidFill>
                  <a:srgbClr val="FF0000"/>
                </a:solidFill>
              </a:rPr>
              <a:t>приём «З-Х-У»</a:t>
            </a:r>
          </a:p>
          <a:p>
            <a:r>
              <a:rPr lang="ru-RU" sz="2800" dirty="0"/>
              <a:t>После обозначения темы урока студентам предлагаю заполнить таблицу, состоящую из трех частей: Знаю, Хочу узнать, Узнал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1494"/>
              </p:ext>
            </p:extLst>
          </p:nvPr>
        </p:nvGraphicFramePr>
        <p:xfrm>
          <a:off x="1403648" y="3140968"/>
          <a:ext cx="7056783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972108">
                <a:tc>
                  <a:txBody>
                    <a:bodyPr/>
                    <a:lstStyle/>
                    <a:p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Хочу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Узнал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sz="4700" dirty="0">
                <a:solidFill>
                  <a:srgbClr val="FF0000"/>
                </a:solidFill>
              </a:rPr>
              <a:t>Линия времени</a:t>
            </a:r>
          </a:p>
          <a:p>
            <a:r>
              <a:rPr lang="ru-RU" dirty="0"/>
              <a:t>На доске черчу линию, на которой обозначаю этапы изучения темы, формы контроля, самостоятельную и конечный результат.  Этот прием позволяет увидеть тему целостно и изучать ее от общего к частному.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Так</a:t>
            </a:r>
            <a:r>
              <a:rPr lang="ru-RU" dirty="0">
                <a:solidFill>
                  <a:srgbClr val="C00000"/>
                </a:solidFill>
              </a:rPr>
              <a:t>, например при изучении «Рабочий день» обсуждаем следующие этапы – работа с лексикой и текстом, составление собственного монолога по заданной тематике и конечный результат – презентацию собственного высказывания (монолог, сопровождающийся презентацией в </a:t>
            </a:r>
            <a:r>
              <a:rPr lang="en-US" dirty="0">
                <a:solidFill>
                  <a:srgbClr val="C00000"/>
                </a:solidFill>
              </a:rPr>
              <a:t>Power Point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Movie Maker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Prezi</a:t>
            </a:r>
            <a:r>
              <a:rPr lang="ru-RU" dirty="0">
                <a:solidFill>
                  <a:srgbClr val="C00000"/>
                </a:solidFill>
              </a:rPr>
              <a:t> или в виде альбома).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572000" y="908720"/>
            <a:ext cx="439248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35488" y="8963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294953" y="8963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452320" y="88542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Методы и приемы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sz="4200" b="1" dirty="0">
                <a:solidFill>
                  <a:srgbClr val="FF0000"/>
                </a:solidFill>
              </a:rPr>
              <a:t>Логико-смысловое моделирование 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основе технологии лежит моделирование содержания – один из приемов проектной деятельности. Оно заключает в себе две тенденции: сначала </a:t>
            </a:r>
            <a:r>
              <a:rPr lang="ru-RU" dirty="0">
                <a:solidFill>
                  <a:srgbClr val="C00000"/>
                </a:solidFill>
              </a:rPr>
              <a:t>разложение содержания на элементы </a:t>
            </a:r>
            <a:r>
              <a:rPr lang="ru-RU" dirty="0"/>
              <a:t>(анализ), потом – </a:t>
            </a:r>
            <a:r>
              <a:rPr lang="ru-RU" dirty="0">
                <a:solidFill>
                  <a:srgbClr val="C00000"/>
                </a:solidFill>
              </a:rPr>
              <a:t>объединение этих элементов </a:t>
            </a:r>
            <a:r>
              <a:rPr lang="ru-RU" dirty="0"/>
              <a:t>(синтез). Создание модели привлекательно тем, что позволяет «свернуть», скомпоновать  объемную информацию. 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при изучении </a:t>
            </a:r>
            <a:r>
              <a:rPr lang="ru-RU" dirty="0" err="1"/>
              <a:t>видо</a:t>
            </a:r>
            <a:r>
              <a:rPr lang="ru-RU" dirty="0"/>
              <a:t>-временных форм английского глагола, студенты постепенно составляют схему (таблицу), в которой указывают все </a:t>
            </a:r>
            <a:r>
              <a:rPr lang="ru-RU" dirty="0" smtClean="0"/>
              <a:t>видовременные </a:t>
            </a:r>
            <a:r>
              <a:rPr lang="ru-RU" dirty="0"/>
              <a:t>формы глагола, способы употребления и их образование. Данную таблицу в дальнейшем </a:t>
            </a:r>
            <a:r>
              <a:rPr lang="ru-RU" dirty="0" smtClean="0"/>
              <a:t>используют </a:t>
            </a:r>
            <a:r>
              <a:rPr lang="ru-RU" dirty="0"/>
              <a:t>на занятиях как справочный 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5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982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Инновационное обучение – основа формирования общих и профессиональных компетенций в образовательном процессе.</vt:lpstr>
      <vt:lpstr>Презентация PowerPoint</vt:lpstr>
      <vt:lpstr>Вся учебная деятельность должна строиться на основе деятельностного подхода, цель которого заключается в развитии личности обучающегося на основе освоения универсальных способов деятельности. Именно собственное действие может стать основой формирования в будущем его самостоятельности. </vt:lpstr>
      <vt:lpstr>Современное образование</vt:lpstr>
      <vt:lpstr>прорывные технологии</vt:lpstr>
      <vt:lpstr>Методы и приемы </vt:lpstr>
      <vt:lpstr>Методы и приемы </vt:lpstr>
      <vt:lpstr>Методы и приемы </vt:lpstr>
      <vt:lpstr>Методы и приемы </vt:lpstr>
      <vt:lpstr>Логико-смысловое моделирование  </vt:lpstr>
      <vt:lpstr>Методы и приемы </vt:lpstr>
      <vt:lpstr>Логическая схема «Паучки» </vt:lpstr>
      <vt:lpstr>Методы и приемы </vt:lpstr>
      <vt:lpstr>Методы и приемы </vt:lpstr>
      <vt:lpstr>Методы и приемы </vt:lpstr>
      <vt:lpstr>Методы и приемы </vt:lpstr>
      <vt:lpstr>Методика Ривина (алгоритм) </vt:lpstr>
      <vt:lpstr>Методы и приемы </vt:lpstr>
      <vt:lpstr>  «Шпаргалки» </vt:lpstr>
      <vt:lpstr>Методы и приемы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Инновационное обучение – основа формирования общих и профессиональных компетенций в образовательном процессе.</dc:title>
  <dc:creator>Инна</dc:creator>
  <cp:lastModifiedBy>301</cp:lastModifiedBy>
  <cp:revision>20</cp:revision>
  <dcterms:created xsi:type="dcterms:W3CDTF">2016-04-28T03:52:56Z</dcterms:created>
  <dcterms:modified xsi:type="dcterms:W3CDTF">2016-04-29T02:46:35Z</dcterms:modified>
</cp:coreProperties>
</file>